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bookmarkIdSeed="5">
  <p:sldMasterIdLst>
    <p:sldMasterId id="2147483660" r:id="rId1"/>
    <p:sldMasterId id="2147483721" r:id="rId2"/>
    <p:sldMasterId id="2147483758" r:id="rId3"/>
  </p:sldMasterIdLst>
  <p:notesMasterIdLst>
    <p:notesMasterId r:id="rId69"/>
  </p:notesMasterIdLst>
  <p:handoutMasterIdLst>
    <p:handoutMasterId r:id="rId70"/>
  </p:handoutMasterIdLst>
  <p:sldIdLst>
    <p:sldId id="365" r:id="rId4"/>
    <p:sldId id="352" r:id="rId5"/>
    <p:sldId id="370" r:id="rId6"/>
    <p:sldId id="369" r:id="rId7"/>
    <p:sldId id="360" r:id="rId8"/>
    <p:sldId id="372" r:id="rId9"/>
    <p:sldId id="385" r:id="rId10"/>
    <p:sldId id="429" r:id="rId11"/>
    <p:sldId id="386" r:id="rId12"/>
    <p:sldId id="359" r:id="rId13"/>
    <p:sldId id="430" r:id="rId14"/>
    <p:sldId id="366" r:id="rId15"/>
    <p:sldId id="373" r:id="rId16"/>
    <p:sldId id="374" r:id="rId17"/>
    <p:sldId id="375" r:id="rId18"/>
    <p:sldId id="431" r:id="rId19"/>
    <p:sldId id="383" r:id="rId20"/>
    <p:sldId id="384" r:id="rId21"/>
    <p:sldId id="357" r:id="rId22"/>
    <p:sldId id="428" r:id="rId23"/>
    <p:sldId id="391" r:id="rId24"/>
    <p:sldId id="392" r:id="rId25"/>
    <p:sldId id="393" r:id="rId26"/>
    <p:sldId id="394" r:id="rId27"/>
    <p:sldId id="407" r:id="rId28"/>
    <p:sldId id="408" r:id="rId29"/>
    <p:sldId id="409" r:id="rId30"/>
    <p:sldId id="410" r:id="rId31"/>
    <p:sldId id="411" r:id="rId32"/>
    <p:sldId id="412" r:id="rId33"/>
    <p:sldId id="413" r:id="rId34"/>
    <p:sldId id="414" r:id="rId35"/>
    <p:sldId id="415" r:id="rId36"/>
    <p:sldId id="416" r:id="rId37"/>
    <p:sldId id="417" r:id="rId38"/>
    <p:sldId id="418" r:id="rId39"/>
    <p:sldId id="419" r:id="rId40"/>
    <p:sldId id="420" r:id="rId41"/>
    <p:sldId id="421" r:id="rId42"/>
    <p:sldId id="422" r:id="rId43"/>
    <p:sldId id="423" r:id="rId44"/>
    <p:sldId id="424" r:id="rId45"/>
    <p:sldId id="425" r:id="rId46"/>
    <p:sldId id="426" r:id="rId47"/>
    <p:sldId id="427" r:id="rId48"/>
    <p:sldId id="396" r:id="rId49"/>
    <p:sldId id="397" r:id="rId50"/>
    <p:sldId id="398" r:id="rId51"/>
    <p:sldId id="399" r:id="rId52"/>
    <p:sldId id="400" r:id="rId53"/>
    <p:sldId id="401" r:id="rId54"/>
    <p:sldId id="402" r:id="rId55"/>
    <p:sldId id="403" r:id="rId56"/>
    <p:sldId id="404" r:id="rId57"/>
    <p:sldId id="405" r:id="rId58"/>
    <p:sldId id="406" r:id="rId59"/>
    <p:sldId id="390" r:id="rId60"/>
    <p:sldId id="388" r:id="rId61"/>
    <p:sldId id="377" r:id="rId62"/>
    <p:sldId id="389" r:id="rId63"/>
    <p:sldId id="382" r:id="rId64"/>
    <p:sldId id="379" r:id="rId65"/>
    <p:sldId id="378" r:id="rId66"/>
    <p:sldId id="380" r:id="rId67"/>
    <p:sldId id="381" r:id="rId68"/>
  </p:sldIdLst>
  <p:sldSz cx="12192000" cy="6858000"/>
  <p:notesSz cx="6858000" cy="9144000"/>
  <p:embeddedFontLst>
    <p:embeddedFont>
      <p:font typeface="MS PGothic" panose="020B0600070205080204" pitchFamily="34" charset="-128"/>
      <p:regular r:id="rId71"/>
    </p:embeddedFont>
    <p:embeddedFont>
      <p:font typeface="Calibri" panose="020F0502020204030204" pitchFamily="34" charset="0"/>
      <p:regular r:id="rId72"/>
      <p:bold r:id="rId73"/>
      <p:italic r:id="rId74"/>
      <p:boldItalic r:id="rId75"/>
    </p:embeddedFont>
    <p:embeddedFont>
      <p:font typeface="Calibri Light" panose="020F0302020204030204" pitchFamily="34" charset="0"/>
      <p:regular r:id="rId76"/>
      <p:italic r:id="rId77"/>
    </p:embeddedFont>
    <p:embeddedFont>
      <p:font typeface="Consolas" panose="020B0609020204030204" pitchFamily="49" charset="0"/>
      <p:regular r:id="rId78"/>
      <p:bold r:id="rId79"/>
      <p:italic r:id="rId80"/>
      <p:boldItalic r:id="rId81"/>
    </p:embeddedFont>
    <p:embeddedFont>
      <p:font typeface="Mangal" panose="02040503050203030202" pitchFamily="18" charset="0"/>
      <p:regular r:id="rId82"/>
      <p:bold r:id="rId83"/>
    </p:embeddedFont>
    <p:embeddedFont>
      <p:font typeface="Segoe UI" panose="020B0502040204020203" pitchFamily="34" charset="0"/>
      <p:regular r:id="rId84"/>
      <p:bold r:id="rId85"/>
      <p:italic r:id="rId86"/>
      <p:boldItalic r:id="rId87"/>
    </p:embeddedFont>
    <p:embeddedFont>
      <p:font typeface="Segoe UI Light" panose="020B0502040204020203" pitchFamily="34" charset="0"/>
      <p:regular r:id="rId88"/>
      <p:italic r:id="rId89"/>
    </p:embeddedFont>
    <p:embeddedFont>
      <p:font typeface="Segoe UI Semibold" panose="020B0702040204020203" pitchFamily="34" charset="0"/>
      <p:bold r:id="rId90"/>
      <p:boldItalic r:id="rId91"/>
    </p:embeddedFont>
    <p:embeddedFont>
      <p:font typeface="Segoe UI Semilight" panose="020B0402040204020203" pitchFamily="34" charset="0"/>
      <p:regular r:id="rId92"/>
      <p:italic r:id="rId93"/>
    </p:embeddedFont>
    <p:embeddedFont>
      <p:font typeface="Segoe UI Symbol" panose="020B0502040204020203" pitchFamily="34" charset="0"/>
      <p:regular r:id="rId94"/>
    </p:embeddedFont>
    <p:embeddedFont>
      <p:font typeface="Verdana" panose="020B0604030504040204" pitchFamily="34" charset="0"/>
      <p:regular r:id="rId95"/>
      <p:bold r:id="rId96"/>
      <p:italic r:id="rId97"/>
      <p:boldItalic r:id="rId98"/>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6D02174B-784A-434E-834A-4FC2579EC5AD}">
          <p14:sldIdLst>
            <p14:sldId id="365"/>
            <p14:sldId id="352"/>
          </p14:sldIdLst>
        </p14:section>
        <p14:section name="Getting Started" id="{93FA39F7-5EE3-4BDE-9E62-D460BC9D2555}">
          <p14:sldIdLst>
            <p14:sldId id="370"/>
            <p14:sldId id="369"/>
            <p14:sldId id="360"/>
            <p14:sldId id="372"/>
            <p14:sldId id="385"/>
            <p14:sldId id="429"/>
            <p14:sldId id="386"/>
            <p14:sldId id="359"/>
            <p14:sldId id="430"/>
            <p14:sldId id="366"/>
            <p14:sldId id="373"/>
            <p14:sldId id="374"/>
            <p14:sldId id="375"/>
            <p14:sldId id="431"/>
          </p14:sldIdLst>
        </p14:section>
        <p14:section name="Afternoon" id="{C9FEE982-7118-43F4-AF73-96DA103AD135}">
          <p14:sldIdLst>
            <p14:sldId id="383"/>
            <p14:sldId id="384"/>
            <p14:sldId id="357"/>
          </p14:sldIdLst>
        </p14:section>
        <p14:section name="Extra &amp; Parking Lot" id="{545A28E7-B45D-4E5F-B45B-0ADD1CBD9F26}">
          <p14:sldIdLst>
            <p14:sldId id="428"/>
            <p14:sldId id="391"/>
            <p14:sldId id="392"/>
            <p14:sldId id="393"/>
            <p14:sldId id="394"/>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396"/>
            <p14:sldId id="397"/>
            <p14:sldId id="398"/>
            <p14:sldId id="399"/>
            <p14:sldId id="400"/>
            <p14:sldId id="401"/>
            <p14:sldId id="402"/>
            <p14:sldId id="403"/>
            <p14:sldId id="404"/>
            <p14:sldId id="405"/>
            <p14:sldId id="406"/>
          </p14:sldIdLst>
        </p14:section>
        <p14:section name="Wrap-up" id="{57449448-5CC9-463C-B55A-02860A004457}">
          <p14:sldIdLst>
            <p14:sldId id="390"/>
            <p14:sldId id="388"/>
            <p14:sldId id="377"/>
            <p14:sldId id="389"/>
            <p14:sldId id="382"/>
            <p14:sldId id="379"/>
            <p14:sldId id="378"/>
            <p14:sldId id="380"/>
            <p14:sldId id="3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C8"/>
    <a:srgbClr val="8DACD0"/>
    <a:srgbClr val="3399FF"/>
    <a:srgbClr val="0070C0"/>
    <a:srgbClr val="7AB0F2"/>
    <a:srgbClr val="D8DEE7"/>
    <a:srgbClr val="9A57CD"/>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9" autoAdjust="0"/>
    <p:restoredTop sz="80679" autoAdjust="0"/>
  </p:normalViewPr>
  <p:slideViewPr>
    <p:cSldViewPr snapToGrid="0">
      <p:cViewPr varScale="1">
        <p:scale>
          <a:sx n="53" d="100"/>
          <a:sy n="53" d="100"/>
        </p:scale>
        <p:origin x="1188" y="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font" Target="fonts/font6.fntdata"/><Relationship Id="rId84" Type="http://schemas.openxmlformats.org/officeDocument/2006/relationships/font" Target="fonts/font14.fntdata"/><Relationship Id="rId89" Type="http://schemas.openxmlformats.org/officeDocument/2006/relationships/font" Target="fonts/font19.fntdata"/><Relationship Id="rId97" Type="http://schemas.openxmlformats.org/officeDocument/2006/relationships/font" Target="fonts/font27.fntdata"/><Relationship Id="rId7" Type="http://schemas.openxmlformats.org/officeDocument/2006/relationships/slide" Target="slides/slide4.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font" Target="fonts/font4.fntdata"/><Relationship Id="rId79" Type="http://schemas.openxmlformats.org/officeDocument/2006/relationships/font" Target="fonts/font9.fntdata"/><Relationship Id="rId87" Type="http://schemas.openxmlformats.org/officeDocument/2006/relationships/font" Target="fonts/font17.fntdata"/><Relationship Id="rId102"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font" Target="fonts/font12.fntdata"/><Relationship Id="rId90" Type="http://schemas.openxmlformats.org/officeDocument/2006/relationships/font" Target="fonts/font20.fntdata"/><Relationship Id="rId95" Type="http://schemas.openxmlformats.org/officeDocument/2006/relationships/font" Target="fonts/font25.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77" Type="http://schemas.openxmlformats.org/officeDocument/2006/relationships/font" Target="fonts/font7.fntdata"/><Relationship Id="rId100"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openxmlformats.org/officeDocument/2006/relationships/font" Target="fonts/font23.fntdata"/><Relationship Id="rId98" Type="http://schemas.openxmlformats.org/officeDocument/2006/relationships/font" Target="fonts/font28.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handoutMaster" Target="handoutMasters/handout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5/22/2018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5/22/2018</a:t>
            </a:fld>
            <a:endParaRPr lang="en-US" dirty="0"/>
          </a:p>
        </p:txBody>
      </p:sp>
      <p:sp>
        <p:nvSpPr>
          <p:cNvPr id="4" name="Slide Image Placeholder 3"/>
          <p:cNvSpPr>
            <a:spLocks noGrp="1" noRot="1" noChangeAspect="1"/>
          </p:cNvSpPr>
          <p:nvPr>
            <p:ph type="sldImg" idx="2"/>
          </p:nvPr>
        </p:nvSpPr>
        <p:spPr>
          <a:xfrm>
            <a:off x="3914775" y="73025"/>
            <a:ext cx="3289300" cy="18510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Presentation:</a:t>
            </a:r>
            <a:r>
              <a:rPr lang="en-US" sz="1000" b="1" dirty="0">
                <a:effectLst/>
                <a:latin typeface="Arial" panose="020B0604020202020204" pitchFamily="34" charset="0"/>
                <a:ea typeface="Calibri" panose="020F0502020204030204" pitchFamily="34" charset="0"/>
                <a:cs typeface="Times New Roman" panose="02020603050405020304" pitchFamily="18" charset="0"/>
              </a:rPr>
              <a:t> 105 minutes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Lab:</a:t>
            </a:r>
            <a:r>
              <a:rPr lang="en-US" sz="1000" b="1" dirty="0">
                <a:effectLst/>
                <a:latin typeface="Arial" panose="020B0604020202020204" pitchFamily="34" charset="0"/>
                <a:ea typeface="Calibri" panose="020F0502020204030204" pitchFamily="34" charset="0"/>
                <a:cs typeface="Times New Roman" panose="02020603050405020304" pitchFamily="18" charset="0"/>
              </a:rPr>
              <a:t> 50 minutes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Segoe UI" panose="020B0502040204020203" pitchFamily="34" charset="0"/>
              </a:rPr>
              <a:t>After completing this module, students will be able to:</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Identify suitable workloads for the cloud.</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Identify services and capabilities that Microsoft Azure provides.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Azure portals to manage Azure services and subscriptions.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Windows PowerShell to manage Azure services and subscriptions.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Azure Command-Line Interface (CLI) to manage Azure services and subscriptions.</a:t>
            </a:r>
          </a:p>
          <a:p>
            <a:pPr marL="342900" marR="0" lvl="0" indent="-342900">
              <a:lnSpc>
                <a:spcPct val="115000"/>
              </a:lnSpc>
              <a:spcBef>
                <a:spcPts val="0"/>
              </a:spcBef>
              <a:spcAft>
                <a:spcPts val="995"/>
              </a:spcAft>
              <a:buFont typeface="Symbol" panose="05050102010706020507" pitchFamily="18" charset="2"/>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Describe the primary characteristics of Azure Resource Manager.</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Use Azure services to enhance management and monitoring of Azure.</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a:lnSpc>
                <a:spcPts val="1300"/>
              </a:lnSpc>
              <a:spcBef>
                <a:spcPts val="900"/>
              </a:spcBef>
              <a:spcAft>
                <a:spcPts val="300"/>
              </a:spcAft>
            </a:pPr>
            <a:r>
              <a:rPr lang="en-US" sz="1000" b="1" dirty="0">
                <a:effectLst/>
                <a:latin typeface="Arial" panose="020B0604020202020204" pitchFamily="34" charset="0"/>
                <a:ea typeface="Times New Roman" panose="02020603050405020304" pitchFamily="18" charset="0"/>
                <a:cs typeface="Segoe UI" panose="020B0502040204020203" pitchFamily="34" charset="0"/>
              </a:rPr>
              <a:t>Required materials</a:t>
            </a: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To teach this module, you need the Microsoft PowerPoint file</a:t>
            </a:r>
            <a:r>
              <a:rPr lang="en-US" sz="1000" dirty="0">
                <a:effectLst/>
                <a:latin typeface="Arial" panose="020B0604020202020204" pitchFamily="34" charset="0"/>
                <a:ea typeface="Calibri" panose="020F0502020204030204" pitchFamily="34" charset="0"/>
                <a:cs typeface="Segoe UI" panose="020B0502040204020203" pitchFamily="34" charset="0"/>
              </a:rPr>
              <a:t> </a:t>
            </a:r>
            <a:r>
              <a:rPr lang="en-US" sz="1000" b="1" dirty="0">
                <a:effectLst/>
                <a:latin typeface="Arial" panose="020B0604020202020204" pitchFamily="34" charset="0"/>
                <a:ea typeface="Calibri" panose="020F0502020204030204" pitchFamily="34" charset="0"/>
                <a:cs typeface="Times New Roman" panose="02020603050405020304" pitchFamily="18" charset="0"/>
              </a:rPr>
              <a:t>20533D_01.pptx</a:t>
            </a:r>
            <a:r>
              <a:rPr lang="en-US" sz="1000" dirty="0">
                <a:effectLst/>
                <a:latin typeface="Arial" panose="020B0604020202020204" pitchFamily="34" charset="0"/>
                <a:ea typeface="Calibri" panose="020F0502020204030204" pitchFamily="34" charset="0"/>
                <a:cs typeface="Segoe UI" panose="020B0502040204020203" pitchFamily="34" charset="0"/>
              </a:rPr>
              <a:t>.</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effectLst/>
                <a:latin typeface="Arial" panose="020B0604020202020204" pitchFamily="34" charset="0"/>
                <a:ea typeface="Calibri" panose="020F0502020204030204" pitchFamily="34" charset="0"/>
                <a:cs typeface="Times New Roman" panose="02020603050405020304" pitchFamily="18" charset="0"/>
              </a:rPr>
              <a:t>Preparation tasks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To prepare for this module, you should:</a:t>
            </a:r>
          </a:p>
          <a:p>
            <a:pPr marL="342900" lvl="0" indent="-342900">
              <a:lnSpc>
                <a:spcPct val="115000"/>
              </a:lnSpc>
              <a:spcBef>
                <a:spcPts val="0"/>
              </a:spcBef>
              <a:spcAft>
                <a:spcPts val="995"/>
              </a:spcAft>
              <a:buFont typeface="+mj-lt"/>
              <a:buAutoNum type="arabi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Read all this module’s materials.</a:t>
            </a:r>
            <a:endParaRPr lang="en-US" sz="1000" dirty="0">
              <a:effectLst/>
              <a:latin typeface="Arial" panose="020B0604020202020204" pitchFamily="34" charset="0"/>
            </a:endParaRPr>
          </a:p>
          <a:p>
            <a:pPr marL="342900" lvl="0" indent="-342900">
              <a:lnSpc>
                <a:spcPct val="115000"/>
              </a:lnSpc>
              <a:spcBef>
                <a:spcPts val="0"/>
              </a:spcBef>
              <a:spcAft>
                <a:spcPts val="995"/>
              </a:spcAft>
              <a:buFont typeface="+mj-lt"/>
              <a:buAutoNum type="arabi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Practice performing the demonstrations and labs.</a:t>
            </a:r>
            <a:endParaRPr lang="en-US" sz="1000" dirty="0">
              <a:effectLst/>
              <a:latin typeface="Arial" panose="020B0604020202020204" pitchFamily="34" charset="0"/>
            </a:endParaRPr>
          </a:p>
          <a:p>
            <a:pPr marL="342900" lvl="0" indent="-342900">
              <a:lnSpc>
                <a:spcPct val="115000"/>
              </a:lnSpc>
              <a:spcBef>
                <a:spcPts val="0"/>
              </a:spcBef>
              <a:spcAft>
                <a:spcPts val="995"/>
              </a:spcAft>
              <a:buFont typeface="+mj-lt"/>
              <a:buAutoNum type="arabi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Work through the Module Review and Takeaways section to determine how you will use the information to reinforce student learning and promote knowledge transfer to on-the-job performance.</a:t>
            </a:r>
            <a:endParaRPr lang="en-US" sz="1000" dirty="0">
              <a:effectLst/>
              <a:latin typeface="Arial" panose="020B0604020202020204" pitchFamily="34"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As you prepare for this class, it is imperative that you complete the labs yourself. This gives you an understanding of how the labs work, as well as the concepts that each lab covers. This enables you to provide meaningful hints to students who might have issues while working in the labs. Furthermore, it will help guide your lecture to ensure that you discuss the concepts that the labs cover.</a:t>
            </a:r>
          </a:p>
        </p:txBody>
      </p:sp>
      <p:sp>
        <p:nvSpPr>
          <p:cNvPr id="4" name="Slide Number Placeholder 3"/>
          <p:cNvSpPr>
            <a:spLocks noGrp="1"/>
          </p:cNvSpPr>
          <p:nvPr>
            <p:ph type="sldNum" sz="quarter" idx="10"/>
          </p:nvPr>
        </p:nvSpPr>
        <p:spPr/>
        <p:txBody>
          <a:bodyPr/>
          <a:lstStyle/>
          <a:p>
            <a:fld id="{F19E9337-0361-41F3-9C17-1F4FFD1214BA}" type="slidenum">
              <a:rPr lang="en-US" b="0" smtClean="0">
                <a:latin typeface="+mn-lt"/>
              </a:rPr>
              <a:t>1</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Introduction to Microsoft Azure</a:t>
            </a:r>
          </a:p>
        </p:txBody>
      </p:sp>
    </p:spTree>
    <p:extLst>
      <p:ext uri="{BB962C8B-B14F-4D97-AF65-F5344CB8AC3E}">
        <p14:creationId xmlns:p14="http://schemas.microsoft.com/office/powerpoint/2010/main" val="1028761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pPr marL="0" marR="0" lvl="0" indent="0" algn="r" defTabSz="932779" rtl="0" eaLnBrk="1" fontAlgn="auto" latinLnBrk="0" hangingPunct="1">
              <a:lnSpc>
                <a:spcPct val="100000"/>
              </a:lnSpc>
              <a:spcBef>
                <a:spcPts val="0"/>
              </a:spcBef>
              <a:spcAft>
                <a:spcPts val="0"/>
              </a:spcAft>
              <a:buClrTx/>
              <a:buSzTx/>
              <a:buFontTx/>
              <a:buNone/>
              <a:tabLst/>
              <a:defRPr/>
            </a:pPr>
            <a:fld id="{4E1F5B52-BF39-4C31-9ACD-83929EE2D31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79"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0337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4E1F5B52-BF39-4C31-9ACD-83929EE2D311}" type="slidenum">
              <a:rPr lang="en-US" smtClean="0"/>
              <a:t>24</a:t>
            </a:fld>
            <a:endParaRPr lang="en-US"/>
          </a:p>
        </p:txBody>
      </p:sp>
    </p:spTree>
    <p:extLst>
      <p:ext uri="{BB962C8B-B14F-4D97-AF65-F5344CB8AC3E}">
        <p14:creationId xmlns:p14="http://schemas.microsoft.com/office/powerpoint/2010/main" val="4278361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 7:10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3895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963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715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048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RPO is the amount of data that can be lost (in time)—it is the amount of time between backup, replication, or synchronization. It answers the question, “What is an acceptable amount of data loss?” It is usually </a:t>
            </a:r>
            <a:r>
              <a:rPr lang="en-US" sz="1200" b="0" i="1" u="none" strike="noStrike" kern="1200" baseline="0" dirty="0">
                <a:solidFill>
                  <a:schemeClr val="tx1"/>
                </a:solidFill>
                <a:latin typeface="+mn-lt"/>
                <a:ea typeface="+mn-ea"/>
                <a:cs typeface="+mn-cs"/>
              </a:rPr>
              <a:t>much </a:t>
            </a:r>
            <a:r>
              <a:rPr lang="en-US" sz="1200" b="0" i="0" u="none" strike="noStrike" kern="1200" baseline="0" dirty="0">
                <a:solidFill>
                  <a:schemeClr val="tx1"/>
                </a:solidFill>
                <a:latin typeface="+mn-lt"/>
                <a:ea typeface="+mn-ea"/>
                <a:cs typeface="+mn-cs"/>
              </a:rPr>
              <a:t>smaller than RTO.</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RTO is how long it takes to restore services after a disaster. It answers the question, “How long will it take to get service back up?”</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 7:10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2157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 7:10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36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*Limited to Windows Server 2008 R2 SP1+, Red Hat 6.7, 7.1, 7.2, CentOS 6.5, 6.6, 6.7, 7.0+ Oracle Enterprise Linux 6.4, 6.5, SUSE Linux Enterprise Server 11 SP3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*Documentation: https://docs.microsoft.com/en-us/azure/site-recovery/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Azure VM between</a:t>
            </a:r>
            <a:r>
              <a:rPr lang="en-US" sz="1200" baseline="0" dirty="0"/>
              <a:t> Azure Region is in Preview now</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39F-B0BB-4A86-9029-56F93236D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214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54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of Hands…</a:t>
            </a:r>
          </a:p>
          <a:p>
            <a:r>
              <a:rPr lang="en-US" dirty="0"/>
              <a:t>Who is taking a vacation, sick or personal day to be with us today.  As usual, either nobody is on vacation or nobody is actively participating </a:t>
            </a:r>
            <a:r>
              <a:rPr lang="en-US" dirty="0">
                <a:sym typeface="Wingdings" panose="05000000000000000000" pitchFamily="2" charset="2"/>
              </a:rPr>
              <a:t>  I will assume the former.</a:t>
            </a:r>
            <a:endParaRPr lang="en-US" dirty="0"/>
          </a:p>
          <a:p>
            <a:endParaRPr lang="en-US" dirty="0"/>
          </a:p>
          <a:p>
            <a:r>
              <a:rPr lang="en-US" dirty="0"/>
              <a:t>What that tells me is your boss and your company want you to be here.  They want you learn what we are teaching.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BUILD:  So please, resist the urge to do email or other “stuff” while in class.</a:t>
            </a:r>
          </a:p>
          <a:p>
            <a:r>
              <a:rPr lang="en-US" dirty="0"/>
              <a:t>BUILD:  Your mind is like a parachute, it only works if it is open and fully engaged.  I know the mind wants to do more than what we are sometimes asking it to do in class.  Stay focused so you get as much as possible out of the class.  If you find your mind wandering…. Force it back into the game.</a:t>
            </a:r>
          </a:p>
          <a:p>
            <a:r>
              <a:rPr lang="en-US" dirty="0"/>
              <a:t>BUILD:  Actively Participate and be fully engaged. When we are presenting, doing labs, demo’s, whiteboarding, Q &amp; A or other activities, we need everyone to participate actively.</a:t>
            </a:r>
          </a:p>
          <a:p>
            <a:r>
              <a:rPr lang="en-US" dirty="0"/>
              <a:t>BUILD: If you do all of this you will be one of the 85% of the people that take this class and within 30 days get certified.  More importantly, you will go back to work ready to Architect Azure Solutions.</a:t>
            </a:r>
          </a:p>
        </p:txBody>
      </p:sp>
      <p:sp>
        <p:nvSpPr>
          <p:cNvPr id="4" name="Slide Number Placeholder 3"/>
          <p:cNvSpPr>
            <a:spLocks noGrp="1"/>
          </p:cNvSpPr>
          <p:nvPr>
            <p:ph type="sldNum" sz="quarter" idx="10"/>
          </p:nvPr>
        </p:nvSpPr>
        <p:spPr/>
        <p:txBody>
          <a:bodyPr/>
          <a:lstStyle/>
          <a:p>
            <a:fld id="{F0D91679-3A69-4641-964F-5E8374DF41E6}" type="slidenum">
              <a:rPr lang="en-US" smtClean="0"/>
              <a:t>3</a:t>
            </a:fld>
            <a:endParaRPr lang="en-US"/>
          </a:p>
        </p:txBody>
      </p:sp>
    </p:spTree>
    <p:extLst>
      <p:ext uri="{BB962C8B-B14F-4D97-AF65-F5344CB8AC3E}">
        <p14:creationId xmlns:p14="http://schemas.microsoft.com/office/powerpoint/2010/main" val="2201940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91082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6990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table </a:t>
            </a:r>
          </a:p>
          <a:p>
            <a:r>
              <a:rPr lang="en-US" dirty="0"/>
              <a:t>Just SQL Database table into small </a:t>
            </a:r>
          </a:p>
          <a:p>
            <a:r>
              <a:rPr lang="en-US" dirty="0"/>
              <a:t>A</a:t>
            </a:r>
            <a:r>
              <a:rPr lang="en-US" baseline="0" dirty="0"/>
              <a:t> to D in one database</a:t>
            </a:r>
          </a:p>
          <a:p>
            <a:r>
              <a:rPr lang="en-US" baseline="0" dirty="0"/>
              <a:t>E to G in another DB</a:t>
            </a:r>
          </a:p>
          <a:p>
            <a:r>
              <a:rPr lang="en-US" baseline="0" dirty="0"/>
              <a:t>They should be pulled together </a:t>
            </a:r>
          </a:p>
          <a:p>
            <a:endParaRPr lang="en-US" baseline="0" dirty="0"/>
          </a:p>
          <a:p>
            <a:r>
              <a:rPr lang="en-US" baseline="0" dirty="0"/>
              <a:t>You can setup the large database per day basis or per week depending on it.</a:t>
            </a:r>
          </a:p>
          <a:p>
            <a:r>
              <a:rPr lang="en-US" baseline="0" dirty="0"/>
              <a:t>Existing application can’t be move to </a:t>
            </a:r>
            <a:r>
              <a:rPr lang="en-US" baseline="0" dirty="0" err="1"/>
              <a:t>sharding</a:t>
            </a:r>
            <a:r>
              <a:rPr lang="en-US" baseline="0" dirty="0"/>
              <a:t>. You will have re write the code into the application. Use different API. It is </a:t>
            </a:r>
            <a:r>
              <a:rPr lang="en-US" baseline="0" dirty="0" err="1"/>
              <a:t>ane</a:t>
            </a:r>
            <a:r>
              <a:rPr lang="en-US" baseline="0" dirty="0"/>
              <a:t> </a:t>
            </a:r>
            <a:r>
              <a:rPr lang="en-US" baseline="0" dirty="0" err="1"/>
              <a:t>xtra</a:t>
            </a:r>
            <a:r>
              <a:rPr lang="en-US" baseline="0" dirty="0"/>
              <a:t> work. For scaling point is it amazing. It is only for Relational Database.  RDBMS</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423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0880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76C194-845A-48EB-9921-B2222E5450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282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5AE6B1-5FE6-4971-A8E7-64830DF1BDCF}"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449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backup is 3 times</a:t>
            </a:r>
            <a:r>
              <a:rPr lang="en-US" baseline="0" dirty="0"/>
              <a:t> per day </a:t>
            </a:r>
            <a:r>
              <a:rPr lang="mr-IN" baseline="0" dirty="0"/>
              <a:t>–</a:t>
            </a:r>
            <a:r>
              <a:rPr lang="en-US" baseline="0" dirty="0"/>
              <a:t> every 8 hours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5734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0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9337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0789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4</a:t>
            </a:fld>
            <a:endParaRPr lang="en-US"/>
          </a:p>
        </p:txBody>
      </p:sp>
    </p:spTree>
    <p:extLst>
      <p:ext uri="{BB962C8B-B14F-4D97-AF65-F5344CB8AC3E}">
        <p14:creationId xmlns:p14="http://schemas.microsoft.com/office/powerpoint/2010/main" val="1543580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7623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slide is shows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alignment of different workloads with different capabilities / configurations of StorSimple 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large, unstructured,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capacity driven data-sets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tiered volumes for cloud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performance driven workloads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local volumes as a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local storage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on-demand infra requirements like DR, and dev-test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StorSimple Cloud Appliance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So what does all these enhancements mean for partners?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5/22/2018 7:10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801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5261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476C194-845A-48EB-9921-B2222E54507C}"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2378100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1"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1"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5AE6B1-5FE6-4971-A8E7-64830DF1BDCF}" type="datetime1">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5/22/2018</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3860545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Maximum backup is 3 times</a:t>
            </a:r>
            <a:r>
              <a:rPr lang="en-US" baseline="0" dirty="0"/>
              <a:t> per day </a:t>
            </a:r>
            <a:r>
              <a:rPr lang="mr-IN" baseline="0" dirty="0"/>
              <a:t>–</a:t>
            </a:r>
            <a:r>
              <a:rPr lang="en-US" baseline="0" dirty="0"/>
              <a:t> every 8 hours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6E4902-292F-4370-AFC1-6D92B180E54E}"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35164833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6E4902-292F-4370-AFC1-6D92B180E54E}"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2191357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6E4902-292F-4370-AFC1-6D92B180E54E}"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21818188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charset="0"/>
              </a:rPr>
              <a:pPr marL="0" marR="0" lvl="0" indent="0" algn="r" defTabSz="932742" rtl="0" eaLnBrk="1" fontAlgn="auto" latinLnBrk="0" hangingPunct="1">
                <a:lnSpc>
                  <a:spcPct val="100000"/>
                </a:lnSpc>
                <a:spcBef>
                  <a:spcPts val="0"/>
                </a:spcBef>
                <a:spcAft>
                  <a:spcPts val="0"/>
                </a:spcAft>
                <a:buClrTx/>
                <a:buSzTx/>
                <a:buFontTx/>
                <a:buNone/>
                <a:tabLst/>
                <a:defRPr/>
              </a:pPr>
              <a:t>5/22/2018 7:10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charset="0"/>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Tree>
    <p:extLst>
      <p:ext uri="{BB962C8B-B14F-4D97-AF65-F5344CB8AC3E}">
        <p14:creationId xmlns:p14="http://schemas.microsoft.com/office/powerpoint/2010/main" val="14972832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*Limited to Windows Server 2008 R2 SP1+, Red Hat 6.7, 7.1, 7.2, CentOS 6.5, 6.6, 6.7, 7.0+ Oracle Enterprise Linux 6.4, 6.5, SUSE Linux Enterprise Server 11 SP3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*Documentation: https://docs.microsoft.com/en-us/azure/site-recovery/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Azure VM between</a:t>
            </a:r>
            <a:r>
              <a:rPr lang="en-US" sz="1200" baseline="0" dirty="0"/>
              <a:t> Azure Region is in Preview now</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39F-B0BB-4A86-9029-56F93236D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596559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7</a:t>
            </a:fld>
            <a:endParaRPr lang="en-US"/>
          </a:p>
        </p:txBody>
      </p:sp>
    </p:spTree>
    <p:extLst>
      <p:ext uri="{BB962C8B-B14F-4D97-AF65-F5344CB8AC3E}">
        <p14:creationId xmlns:p14="http://schemas.microsoft.com/office/powerpoint/2010/main" val="32393802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7EC2E71-BC3B-49B8-B2BF-93DCC9B91A9A}" type="datetime1">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5/22/2018</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10" name="Footer Placeholder 9"/>
          <p:cNvSpPr>
            <a:spLocks noGrp="1"/>
          </p:cNvSpPr>
          <p:nvPr>
            <p:ph type="ftr" sz="quarter" idx="14"/>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1"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1"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286862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7EC2E71-BC3B-49B8-B2BF-93DCC9B91A9A}" type="datetime1">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5/22/2018</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10" name="Footer Placeholder 9"/>
          <p:cNvSpPr>
            <a:spLocks noGrp="1"/>
          </p:cNvSpPr>
          <p:nvPr>
            <p:ph type="ftr" sz="quarter" idx="14"/>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1"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1"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336188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6E4902-292F-4370-AFC1-6D92B180E54E}"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19470690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6E4902-292F-4370-AFC1-6D92B180E54E}"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42850872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59</a:t>
            </a:fld>
            <a:endParaRPr lang="en-US"/>
          </a:p>
        </p:txBody>
      </p:sp>
    </p:spTree>
    <p:extLst>
      <p:ext uri="{BB962C8B-B14F-4D97-AF65-F5344CB8AC3E}">
        <p14:creationId xmlns:p14="http://schemas.microsoft.com/office/powerpoint/2010/main" val="3331135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60</a:t>
            </a:fld>
            <a:endParaRPr lang="en-US"/>
          </a:p>
        </p:txBody>
      </p:sp>
    </p:spTree>
    <p:extLst>
      <p:ext uri="{BB962C8B-B14F-4D97-AF65-F5344CB8AC3E}">
        <p14:creationId xmlns:p14="http://schemas.microsoft.com/office/powerpoint/2010/main" val="36663746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61</a:t>
            </a:fld>
            <a:endParaRPr lang="en-US"/>
          </a:p>
        </p:txBody>
      </p:sp>
    </p:spTree>
    <p:extLst>
      <p:ext uri="{BB962C8B-B14F-4D97-AF65-F5344CB8AC3E}">
        <p14:creationId xmlns:p14="http://schemas.microsoft.com/office/powerpoint/2010/main" val="40478436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62</a:t>
            </a:fld>
            <a:endParaRPr lang="en-US"/>
          </a:p>
        </p:txBody>
      </p:sp>
    </p:spTree>
    <p:extLst>
      <p:ext uri="{BB962C8B-B14F-4D97-AF65-F5344CB8AC3E}">
        <p14:creationId xmlns:p14="http://schemas.microsoft.com/office/powerpoint/2010/main" val="552784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63</a:t>
            </a:fld>
            <a:endParaRPr lang="en-US"/>
          </a:p>
        </p:txBody>
      </p:sp>
    </p:spTree>
    <p:extLst>
      <p:ext uri="{BB962C8B-B14F-4D97-AF65-F5344CB8AC3E}">
        <p14:creationId xmlns:p14="http://schemas.microsoft.com/office/powerpoint/2010/main" val="1624828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64</a:t>
            </a:fld>
            <a:endParaRPr lang="en-US"/>
          </a:p>
        </p:txBody>
      </p:sp>
    </p:spTree>
    <p:extLst>
      <p:ext uri="{BB962C8B-B14F-4D97-AF65-F5344CB8AC3E}">
        <p14:creationId xmlns:p14="http://schemas.microsoft.com/office/powerpoint/2010/main" val="1537811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12</a:t>
            </a:fld>
            <a:endParaRPr lang="en-US"/>
          </a:p>
        </p:txBody>
      </p:sp>
    </p:spTree>
    <p:extLst>
      <p:ext uri="{BB962C8B-B14F-4D97-AF65-F5344CB8AC3E}">
        <p14:creationId xmlns:p14="http://schemas.microsoft.com/office/powerpoint/2010/main" val="33786246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65</a:t>
            </a:fld>
            <a:endParaRPr lang="en-US"/>
          </a:p>
        </p:txBody>
      </p:sp>
    </p:spTree>
    <p:extLst>
      <p:ext uri="{BB962C8B-B14F-4D97-AF65-F5344CB8AC3E}">
        <p14:creationId xmlns:p14="http://schemas.microsoft.com/office/powerpoint/2010/main" val="1686184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13</a:t>
            </a:fld>
            <a:endParaRPr lang="en-US"/>
          </a:p>
        </p:txBody>
      </p:sp>
    </p:spTree>
    <p:extLst>
      <p:ext uri="{BB962C8B-B14F-4D97-AF65-F5344CB8AC3E}">
        <p14:creationId xmlns:p14="http://schemas.microsoft.com/office/powerpoint/2010/main" val="3375866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14</a:t>
            </a:fld>
            <a:endParaRPr lang="en-US"/>
          </a:p>
        </p:txBody>
      </p:sp>
    </p:spTree>
    <p:extLst>
      <p:ext uri="{BB962C8B-B14F-4D97-AF65-F5344CB8AC3E}">
        <p14:creationId xmlns:p14="http://schemas.microsoft.com/office/powerpoint/2010/main" val="538082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15</a:t>
            </a:fld>
            <a:endParaRPr lang="en-US"/>
          </a:p>
        </p:txBody>
      </p:sp>
    </p:spTree>
    <p:extLst>
      <p:ext uri="{BB962C8B-B14F-4D97-AF65-F5344CB8AC3E}">
        <p14:creationId xmlns:p14="http://schemas.microsoft.com/office/powerpoint/2010/main" val="1485207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 7:10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1791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494654"/>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http://github.com/guruskill/70-535</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28282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800100" indent="-457200">
              <a:buFont typeface="+mj-lt"/>
              <a:buAutoNum type="alphaUcPeriod"/>
              <a:defRPr sz="2400"/>
            </a:lvl2pPr>
            <a:lvl3pPr marL="1200150" indent="-514350">
              <a:buFont typeface="Segoe UI" panose="020B0502040204020203" pitchFamily="34" charset="0"/>
              <a:buChar char="•"/>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262544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098893"/>
            <a:ext cx="11778205" cy="2554215"/>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3EA49070-3FD9-4B27-9810-341ACA436456}"/>
              </a:ext>
            </a:extLst>
          </p:cNvPr>
          <p:cNvSpPr>
            <a:spLocks noGrp="1"/>
          </p:cNvSpPr>
          <p:nvPr>
            <p:ph type="body" sz="quarter" idx="11" hasCustomPrompt="1"/>
          </p:nvPr>
        </p:nvSpPr>
        <p:spPr>
          <a:xfrm>
            <a:off x="1055716" y="798022"/>
            <a:ext cx="10924081" cy="179531"/>
          </a:xfrm>
        </p:spPr>
        <p:txBody>
          <a:bodyPr/>
          <a:lstStyle>
            <a:lvl1pPr marL="0" indent="0" algn="r">
              <a:buFont typeface="Arial" panose="020B0604020202020204" pitchFamily="34" charset="0"/>
              <a:buNone/>
              <a:defRPr sz="1050">
                <a:solidFill>
                  <a:schemeClr val="bg1">
                    <a:lumMod val="95000"/>
                  </a:schemeClr>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16056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470413"/>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B4DEA64-361A-459F-AC62-F5ABFB0B7096}"/>
              </a:ext>
            </a:extLst>
          </p:cNvPr>
          <p:cNvSpPr>
            <a:spLocks noGrp="1"/>
          </p:cNvSpPr>
          <p:nvPr>
            <p:ph type="body" sz="quarter" idx="11" hasCustomPrompt="1"/>
          </p:nvPr>
        </p:nvSpPr>
        <p:spPr>
          <a:xfrm>
            <a:off x="273436" y="6550072"/>
            <a:ext cx="11433116" cy="267365"/>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111718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3"/>
            <a:ext cx="5065183" cy="50996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50996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chemeClr val="accent6"/>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2647">
                <a:solidFill>
                  <a:srgbClr val="0070C0"/>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44056335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1" y="1197323"/>
            <a:ext cx="11653521" cy="5109815"/>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1907280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0"/>
            <a:ext cx="12191999" cy="1011115"/>
          </a:xfrm>
          <a:prstGeom prst="rect">
            <a:avLst/>
          </a:prstGeom>
          <a:solidFill>
            <a:srgbClr val="8DACD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71103" y="2617668"/>
            <a:ext cx="9649074" cy="2889997"/>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p:nvPr>
        </p:nvSpPr>
        <p:spPr>
          <a:xfrm>
            <a:off x="271103" y="893135"/>
            <a:ext cx="11371547" cy="1552353"/>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959427"/>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84445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16335907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36"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grpSp>
        <p:nvGrpSpPr>
          <p:cNvPr id="6" name="Group 5"/>
          <p:cNvGrpSpPr/>
          <p:nvPr userDrawn="1"/>
        </p:nvGrpSpPr>
        <p:grpSpPr>
          <a:xfrm>
            <a:off x="7350981"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2831063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7570" y="-3"/>
            <a:ext cx="11893593" cy="896817"/>
          </a:xfrm>
        </p:spPr>
        <p:txBody>
          <a:bodyPr/>
          <a:lstStyle>
            <a:lvl1pPr>
              <a:defRPr/>
            </a:lvl1pPr>
          </a:lstStyle>
          <a:p>
            <a:r>
              <a:rPr lang="en-US" dirty="0"/>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dirty="0"/>
              <a:t>Edit Content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088325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5" name="Title 6"/>
          <p:cNvSpPr>
            <a:spLocks noGrp="1"/>
          </p:cNvSpPr>
          <p:nvPr>
            <p:ph type="title"/>
          </p:nvPr>
        </p:nvSpPr>
        <p:spPr>
          <a:xfrm>
            <a:off x="284238" y="295275"/>
            <a:ext cx="11623527" cy="780588"/>
          </a:xfrm>
        </p:spPr>
        <p:txBody>
          <a:bodyPr vert="horz" lIns="93278" tIns="46639" rIns="93278" bIns="46639" rtlCol="0" anchor="t" anchorCtr="0">
            <a:noAutofit/>
          </a:bodyPr>
          <a:lstStyle>
            <a:lvl1pPr>
              <a:defRPr lang="en-US" sz="3529" dirty="0">
                <a:solidFill>
                  <a:schemeClr val="accent1"/>
                </a:solidFill>
              </a:defRPr>
            </a:lvl1pPr>
          </a:lstStyle>
          <a:p>
            <a:pPr marL="0" lvl="0" indent="0">
              <a:lnSpc>
                <a:spcPct val="80000"/>
              </a:lnSpc>
              <a:buFont typeface="Arial" pitchFamily="34" charset="0"/>
            </a:pPr>
            <a:r>
              <a:rPr lang="en-US" dirty="0"/>
              <a:t>Click to edit Master title style</a:t>
            </a:r>
          </a:p>
        </p:txBody>
      </p:sp>
    </p:spTree>
    <p:extLst>
      <p:ext uri="{BB962C8B-B14F-4D97-AF65-F5344CB8AC3E}">
        <p14:creationId xmlns:p14="http://schemas.microsoft.com/office/powerpoint/2010/main" val="41706368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3958036032"/>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1853776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14197452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749577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7805010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6674913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4564683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9525633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2338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25694157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41452254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9561754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4656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82281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734194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39547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9343043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249717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61068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11163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863832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209666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859987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72214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89337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5" y="291104"/>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1263434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solidFill>
                  <a:prstClr val="black">
                    <a:tint val="75000"/>
                  </a:prstClr>
                </a:solidFill>
              </a:rPr>
              <a:pPr/>
              <a:t>5/22/2018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817178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5/22/2018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895684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1"/>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494741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2077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1626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22.05.2018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0058339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20"/>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6"/>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6"/>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162393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2"/>
                    </a:gs>
                    <a:gs pos="39000">
                      <a:schemeClr val="tx2"/>
                    </a:gs>
                  </a:gsLst>
                  <a:lin ang="5400000" scaled="0"/>
                </a:gradFill>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772400" y="6586707"/>
            <a:ext cx="2647199"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3391639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5"/>
            <a:ext cx="8117840" cy="800207"/>
          </a:xfrm>
        </p:spPr>
        <p:txBody>
          <a:bodyPr>
            <a:normAutofit/>
          </a:bodyPr>
          <a:lstStyle>
            <a:lvl1pPr algn="l" defTabSz="685800"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endParaRPr lang="en-US" dirty="0"/>
          </a:p>
        </p:txBody>
      </p:sp>
      <p:sp>
        <p:nvSpPr>
          <p:cNvPr id="3" name="Rectangle 2"/>
          <p:cNvSpPr/>
          <p:nvPr userDrawn="1"/>
        </p:nvSpPr>
        <p:spPr>
          <a:xfrm>
            <a:off x="268081" y="286313"/>
            <a:ext cx="3235181" cy="715581"/>
          </a:xfrm>
          <a:prstGeom prst="rect">
            <a:avLst/>
          </a:prstGeom>
        </p:spPr>
        <p:txBody>
          <a:bodyPr wrap="none">
            <a:spAutoFit/>
          </a:bodyPr>
          <a:lstStyle/>
          <a:p>
            <a:r>
              <a:rPr lang="en-US" sz="4050" dirty="0"/>
              <a:t>EXAM TIP!</a:t>
            </a:r>
          </a:p>
        </p:txBody>
      </p:sp>
    </p:spTree>
    <p:extLst>
      <p:ext uri="{BB962C8B-B14F-4D97-AF65-F5344CB8AC3E}">
        <p14:creationId xmlns:p14="http://schemas.microsoft.com/office/powerpoint/2010/main" val="9218231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665263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24514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cSld name="1_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3" y="358017"/>
            <a:ext cx="10515600" cy="2275854"/>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92703" y="2994923"/>
            <a:ext cx="10515600" cy="1500187"/>
          </a:xfrm>
        </p:spPr>
        <p:txBody>
          <a:bodyPr/>
          <a:lstStyle>
            <a:lvl1pPr marL="0" indent="0">
              <a:buNone/>
              <a:defRPr sz="1800" baseline="0">
                <a:solidFill>
                  <a:srgbClr val="0070C0"/>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3" y="6061768"/>
            <a:ext cx="1522404" cy="326167"/>
          </a:xfrm>
          <a:prstGeom prst="rect">
            <a:avLst/>
          </a:prstGeom>
        </p:spPr>
      </p:pic>
    </p:spTree>
    <p:extLst>
      <p:ext uri="{BB962C8B-B14F-4D97-AF65-F5344CB8AC3E}">
        <p14:creationId xmlns:p14="http://schemas.microsoft.com/office/powerpoint/2010/main" val="45798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5217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707904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786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35048204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41333016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37541895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437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6908690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396706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extLst>
      <p:ext uri="{BB962C8B-B14F-4D97-AF65-F5344CB8AC3E}">
        <p14:creationId xmlns:p14="http://schemas.microsoft.com/office/powerpoint/2010/main" val="246716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987921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942668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263411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5/22/2018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04158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4221246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5/22/2018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862196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504620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1924054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7284124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48667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5134485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5085000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375679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14121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85505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20573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theme" Target="../theme/theme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theme" Target="../theme/theme3.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09" r:id="rId1"/>
    <p:sldLayoutId id="2147483661" r:id="rId2"/>
    <p:sldLayoutId id="2147483716"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05"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711" r:id="rId22"/>
    <p:sldLayoutId id="2147483713" r:id="rId23"/>
    <p:sldLayoutId id="2147483670" r:id="rId24"/>
    <p:sldLayoutId id="2147483671" r:id="rId25"/>
    <p:sldLayoutId id="2147483717" r:id="rId26"/>
    <p:sldLayoutId id="2147483714" r:id="rId27"/>
    <p:sldLayoutId id="2147483718" r:id="rId28"/>
    <p:sldLayoutId id="2147483719" r:id="rId29"/>
    <p:sldLayoutId id="2147483720" r:id="rId30"/>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361275833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5/22/2018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602392404"/>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hyperlink" Target="https://docs.microsoft.com/en-us/azure/backup/" TargetMode="External"/><Relationship Id="rId13" Type="http://schemas.openxmlformats.org/officeDocument/2006/relationships/hyperlink" Target="https://docs.microsoft.com/en-us/dotnet/azure/?view=azure-dotnet" TargetMode="External"/><Relationship Id="rId18" Type="http://schemas.openxmlformats.org/officeDocument/2006/relationships/hyperlink" Target="https://docs.microsoft.com/en-us/go/azure/" TargetMode="External"/><Relationship Id="rId26" Type="http://schemas.openxmlformats.org/officeDocument/2006/relationships/hyperlink" Target="https://docs.microsoft.com/en-us/azure/mysql/" TargetMode="External"/><Relationship Id="rId3" Type="http://schemas.openxmlformats.org/officeDocument/2006/relationships/hyperlink" Target="https://docs.microsoft.com/en-us/azure/virtual-machines/windows/" TargetMode="External"/><Relationship Id="rId21" Type="http://schemas.openxmlformats.org/officeDocument/2006/relationships/hyperlink" Target="https://docs.microsoft.com/en-us/azure/containers/" TargetMode="External"/><Relationship Id="rId7" Type="http://schemas.openxmlformats.org/officeDocument/2006/relationships/hyperlink" Target="https://docs.microsoft.com/en-us/azure/cost-management/" TargetMode="External"/><Relationship Id="rId12" Type="http://schemas.openxmlformats.org/officeDocument/2006/relationships/hyperlink" Target="https://docs.microsoft.com/en-us/azure/#get-started" TargetMode="External"/><Relationship Id="rId17" Type="http://schemas.openxmlformats.org/officeDocument/2006/relationships/hyperlink" Target="https://docs.microsoft.com/en-us/javascript/azure/" TargetMode="External"/><Relationship Id="rId25" Type="http://schemas.openxmlformats.org/officeDocument/2006/relationships/hyperlink" Target="https://docs.microsoft.com/en-us/azure/postgresql/" TargetMode="External"/><Relationship Id="rId2" Type="http://schemas.openxmlformats.org/officeDocument/2006/relationships/hyperlink" Target="https://docs.microsoft.com/en-us/azure/virtual-machines/linux/" TargetMode="External"/><Relationship Id="rId16" Type="http://schemas.openxmlformats.org/officeDocument/2006/relationships/hyperlink" Target="https://docs.microsoft.com/en-us/azure/app-service-web/app-service-web-get-started-php" TargetMode="External"/><Relationship Id="rId20" Type="http://schemas.openxmlformats.org/officeDocument/2006/relationships/hyperlink" Target="https://docs.microsoft.com/en-us/azure/azure-functions/" TargetMode="External"/><Relationship Id="rId29" Type="http://schemas.openxmlformats.org/officeDocument/2006/relationships/hyperlink" Target="https://docs.microsoft.com/en-us/azure/machine-learning/" TargetMode="External"/><Relationship Id="rId1" Type="http://schemas.openxmlformats.org/officeDocument/2006/relationships/slideLayout" Target="../slideLayouts/slideLayout11.xml"/><Relationship Id="rId6" Type="http://schemas.openxmlformats.org/officeDocument/2006/relationships/hyperlink" Target="https://docs.microsoft.com/en-us/azure/application-insights/" TargetMode="External"/><Relationship Id="rId11" Type="http://schemas.openxmlformats.org/officeDocument/2006/relationships/hyperlink" Target="https://docs.microsoft.com/en-us/azure/azure-policy/" TargetMode="External"/><Relationship Id="rId24" Type="http://schemas.openxmlformats.org/officeDocument/2006/relationships/hyperlink" Target="https://docs.microsoft.com/en-us/azure/sql-data-warehouse/" TargetMode="External"/><Relationship Id="rId5" Type="http://schemas.openxmlformats.org/officeDocument/2006/relationships/hyperlink" Target="https://docs.microsoft.com/en-us/azure/monitoring-and-diagnostics/" TargetMode="External"/><Relationship Id="rId15" Type="http://schemas.openxmlformats.org/officeDocument/2006/relationships/hyperlink" Target="https://docs.microsoft.com/en-us/java/azure/" TargetMode="External"/><Relationship Id="rId23" Type="http://schemas.openxmlformats.org/officeDocument/2006/relationships/hyperlink" Target="https://docs.microsoft.com/en-us/azure/sql-database/" TargetMode="External"/><Relationship Id="rId28" Type="http://schemas.openxmlformats.org/officeDocument/2006/relationships/hyperlink" Target="https://docs.microsoft.com/en-us/azure/storage/" TargetMode="External"/><Relationship Id="rId10" Type="http://schemas.openxmlformats.org/officeDocument/2006/relationships/hyperlink" Target="https://docs.microsoft.com/en-us/azure/migrate/" TargetMode="External"/><Relationship Id="rId19" Type="http://schemas.openxmlformats.org/officeDocument/2006/relationships/hyperlink" Target="https://docs.microsoft.com/en-us/azure/app-service-web/" TargetMode="External"/><Relationship Id="rId4" Type="http://schemas.openxmlformats.org/officeDocument/2006/relationships/hyperlink" Target="https://docs.microsoft.com/en-us/azure/security-center/" TargetMode="External"/><Relationship Id="rId9" Type="http://schemas.openxmlformats.org/officeDocument/2006/relationships/hyperlink" Target="https://docs.microsoft.com/en-us/azure/site-recovery/" TargetMode="External"/><Relationship Id="rId14" Type="http://schemas.openxmlformats.org/officeDocument/2006/relationships/hyperlink" Target="https://docs.microsoft.com/en-us/python/azure/" TargetMode="External"/><Relationship Id="rId22" Type="http://schemas.openxmlformats.org/officeDocument/2006/relationships/hyperlink" Target="https://docs.microsoft.com/en-us/azure/service-fabric/" TargetMode="External"/><Relationship Id="rId27" Type="http://schemas.openxmlformats.org/officeDocument/2006/relationships/hyperlink" Target="https://docs.microsoft.com/en-us/azure/cosmos-db/" TargetMode="External"/><Relationship Id="rId30" Type="http://schemas.openxmlformats.org/officeDocument/2006/relationships/hyperlink" Target="https://docs.microsoft.com/en-us/azure/cognitive-services/"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github.com/guruskill/70-535" TargetMode="Externa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17.xml"/><Relationship Id="rId4" Type="http://schemas.openxmlformats.org/officeDocument/2006/relationships/hyperlink" Target="https://ptdrv.linkedin.com/8na8bs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17.xml"/><Relationship Id="rId4" Type="http://schemas.openxmlformats.org/officeDocument/2006/relationships/hyperlink" Target="https://ptdrv.linkedin.com/8na8bs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8" Type="http://schemas.openxmlformats.org/officeDocument/2006/relationships/hyperlink" Target="https://docs.microsoft.com/en-us/azure/azure-subscription-service-limits" TargetMode="External"/><Relationship Id="rId3" Type="http://schemas.microsoft.com/office/2007/relationships/media" Target="../media/media1.mp4"/><Relationship Id="rId7" Type="http://schemas.openxmlformats.org/officeDocument/2006/relationships/image" Target="../media/image10.png"/><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image" Target="../media/image9.png"/><Relationship Id="rId5" Type="http://schemas.openxmlformats.org/officeDocument/2006/relationships/notesSlide" Target="../notesSlides/notesSlide10.xml"/><Relationship Id="rId4"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hyperlink" Target="https://ms.portal.azure.com/#create/Microsoft.Support" TargetMode="External"/><Relationship Id="rId3" Type="http://schemas.microsoft.com/office/2007/relationships/media" Target="../media/media1.mp4"/><Relationship Id="rId7" Type="http://schemas.openxmlformats.org/officeDocument/2006/relationships/image" Target="../media/image10.png"/><Relationship Id="rId2" Type="http://schemas.openxmlformats.org/officeDocument/2006/relationships/tags" Target="../tags/tag2.xml"/><Relationship Id="rId1" Type="http://schemas.openxmlformats.org/officeDocument/2006/relationships/video" Target="NULL" TargetMode="External"/><Relationship Id="rId6" Type="http://schemas.openxmlformats.org/officeDocument/2006/relationships/image" Target="../media/image9.png"/><Relationship Id="rId5" Type="http://schemas.openxmlformats.org/officeDocument/2006/relationships/notesSlide" Target="../notesSlides/notesSlide11.xml"/><Relationship Id="rId10" Type="http://schemas.openxmlformats.org/officeDocument/2006/relationships/image" Target="../media/image12.png"/><Relationship Id="rId4" Type="http://schemas.openxmlformats.org/officeDocument/2006/relationships/slideLayout" Target="../slideLayouts/slideLayout19.xml"/><Relationship Id="rId9"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png"/><Relationship Id="rId7"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6.emf"/><Relationship Id="rId11" Type="http://schemas.microsoft.com/office/2007/relationships/hdphoto" Target="../media/hdphoto3.wdp"/><Relationship Id="rId5" Type="http://schemas.openxmlformats.org/officeDocument/2006/relationships/image" Target="../media/image15.emf"/><Relationship Id="rId10" Type="http://schemas.openxmlformats.org/officeDocument/2006/relationships/image" Target="../media/image20.png"/><Relationship Id="rId4" Type="http://schemas.openxmlformats.org/officeDocument/2006/relationships/image" Target="../media/image14.emf"/><Relationship Id="rId9"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1.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pdfstore/en-us/Azure.azure-documents/live/backup.pdf" TargetMode="External"/><Relationship Id="rId2" Type="http://schemas.openxmlformats.org/officeDocument/2006/relationships/notesSlide" Target="../notesSlides/notesSlide23.xml"/><Relationship Id="rId1" Type="http://schemas.openxmlformats.org/officeDocument/2006/relationships/slideLayout" Target="../slideLayouts/slideLayout71.xml"/><Relationship Id="rId4" Type="http://schemas.openxmlformats.org/officeDocument/2006/relationships/hyperlink" Target="https://docs.microsoft.com/en-us/azure/backup/backup-try-azure-backup-in-10-mins"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5.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9.xml"/><Relationship Id="rId4" Type="http://schemas.openxmlformats.org/officeDocument/2006/relationships/hyperlink" Target="https://docs.microsoft.com/en-us/azure/backup/backup-try-azure-backup-in-10-min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78.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3.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hyperlink" Target="https://azure.microsoft.com/en-us/blog/announcing-microsoft-azure-backup-server/" TargetMode="External"/><Relationship Id="rId2" Type="http://schemas.openxmlformats.org/officeDocument/2006/relationships/notesSlide" Target="../notesSlides/notesSlide29.xml"/><Relationship Id="rId1" Type="http://schemas.openxmlformats.org/officeDocument/2006/relationships/slideLayout" Target="../slideLayouts/slideLayout77.xml"/><Relationship Id="rId4" Type="http://schemas.openxmlformats.org/officeDocument/2006/relationships/hyperlink" Target="https://www.microsoft.com/en-us/download/details.aspx?id=55269"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azure/key-vault/" TargetMode="External"/><Relationship Id="rId2" Type="http://schemas.openxmlformats.org/officeDocument/2006/relationships/notesSlide" Target="../notesSlides/notesSlide30.xml"/><Relationship Id="rId1" Type="http://schemas.openxmlformats.org/officeDocument/2006/relationships/slideLayout" Target="../slideLayouts/slideLayout79.xml"/><Relationship Id="rId4" Type="http://schemas.openxmlformats.org/officeDocument/2006/relationships/hyperlink" Target="https://docs.microsoft.com/en-us/azure/backup/"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7.emf"/><Relationship Id="rId3" Type="http://schemas.openxmlformats.org/officeDocument/2006/relationships/image" Target="../media/image13.png"/><Relationship Id="rId7" Type="http://schemas.openxmlformats.org/officeDocument/2006/relationships/image" Target="../media/image31.png"/><Relationship Id="rId12" Type="http://schemas.openxmlformats.org/officeDocument/2006/relationships/image" Target="../media/image36.emf"/><Relationship Id="rId2" Type="http://schemas.openxmlformats.org/officeDocument/2006/relationships/notesSlide" Target="../notesSlides/notesSlide31.xml"/><Relationship Id="rId1" Type="http://schemas.openxmlformats.org/officeDocument/2006/relationships/slideLayout" Target="../slideLayouts/slideLayout87.xml"/><Relationship Id="rId6" Type="http://schemas.openxmlformats.org/officeDocument/2006/relationships/image" Target="../media/image30.png"/><Relationship Id="rId11" Type="http://schemas.openxmlformats.org/officeDocument/2006/relationships/image" Target="../media/image35.emf"/><Relationship Id="rId5" Type="http://schemas.openxmlformats.org/officeDocument/2006/relationships/image" Target="../media/image29.png"/><Relationship Id="rId10" Type="http://schemas.openxmlformats.org/officeDocument/2006/relationships/image" Target="../media/image34.emf"/><Relationship Id="rId4" Type="http://schemas.openxmlformats.org/officeDocument/2006/relationships/image" Target="../media/image28.png"/><Relationship Id="rId9" Type="http://schemas.openxmlformats.org/officeDocument/2006/relationships/image" Target="../media/image33.emf"/><Relationship Id="rId14" Type="http://schemas.openxmlformats.org/officeDocument/2006/relationships/image" Target="../media/image38.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55.xml"/><Relationship Id="rId4" Type="http://schemas.openxmlformats.org/officeDocument/2006/relationships/hyperlink" Target="https://docs.microsoft.com/en-us/azure/backup/backup-try-azure-backup-in-10-min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63.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64.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56.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png"/><Relationship Id="rId7" Type="http://schemas.openxmlformats.org/officeDocument/2006/relationships/image" Target="../media/image17.emf"/><Relationship Id="rId2" Type="http://schemas.openxmlformats.org/officeDocument/2006/relationships/notesSlide" Target="../notesSlides/notesSlide38.xml"/><Relationship Id="rId1" Type="http://schemas.openxmlformats.org/officeDocument/2006/relationships/slideLayout" Target="../slideLayouts/slideLayout65.xml"/><Relationship Id="rId6" Type="http://schemas.openxmlformats.org/officeDocument/2006/relationships/image" Target="../media/image16.emf"/><Relationship Id="rId11" Type="http://schemas.microsoft.com/office/2007/relationships/hdphoto" Target="../media/hdphoto3.wdp"/><Relationship Id="rId5" Type="http://schemas.openxmlformats.org/officeDocument/2006/relationships/image" Target="../media/image15.emf"/><Relationship Id="rId10" Type="http://schemas.openxmlformats.org/officeDocument/2006/relationships/image" Target="../media/image20.png"/><Relationship Id="rId4" Type="http://schemas.openxmlformats.org/officeDocument/2006/relationships/image" Target="../media/image14.emf"/><Relationship Id="rId9"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39.xml"/><Relationship Id="rId1" Type="http://schemas.openxmlformats.org/officeDocument/2006/relationships/slideLayout" Target="../slideLayouts/slideLayout6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1.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https://docs.microsoft.com/pdfstore/en-us/Azure.azure-documents/live/backup.pdf" TargetMode="External"/><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hyperlink" Target="https://docs.microsoft.com/en-us/azure/backup/backup-try-azure-backup-in-10-min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3" Type="http://schemas.openxmlformats.org/officeDocument/2006/relationships/hyperlink" Target="https://tinyurl.com/514MA18" TargetMode="External"/><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hyperlink" Target="mailto:skillupmsft@microsoft.com" TargetMode="Externa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hyperlink" Target="https://ptdrv.linkedin.com/8na8bsr"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111163" y="237247"/>
            <a:ext cx="11785599" cy="1011928"/>
          </a:xfrm>
        </p:spPr>
        <p:txBody>
          <a:bodyPr/>
          <a:lstStyle/>
          <a:p>
            <a:r>
              <a:rPr lang="en-US" sz="2000" dirty="0"/>
              <a:t>Exam</a:t>
            </a:r>
            <a:r>
              <a:rPr lang="en-US" sz="3600" dirty="0"/>
              <a:t> 70-535 Architecting Microsoft Azure Solutions</a:t>
            </a:r>
            <a:br>
              <a:rPr lang="en-US" sz="3600" dirty="0"/>
            </a:br>
            <a:r>
              <a:rPr lang="en-US" sz="2400" dirty="0"/>
              <a:t>Data &amp; Cloud Skill Up Workshop - Azure Fundamentals </a:t>
            </a:r>
          </a:p>
        </p:txBody>
      </p:sp>
      <p:sp>
        <p:nvSpPr>
          <p:cNvPr id="17" name="Subtitle 16">
            <a:extLst>
              <a:ext uri="{FF2B5EF4-FFF2-40B4-BE49-F238E27FC236}">
                <a16:creationId xmlns:a16="http://schemas.microsoft.com/office/drawing/2014/main" id="{0DD7E3D9-0F16-4FC0-8096-670127E70DF5}"/>
              </a:ext>
            </a:extLst>
          </p:cNvPr>
          <p:cNvSpPr>
            <a:spLocks noGrp="1"/>
          </p:cNvSpPr>
          <p:nvPr>
            <p:ph type="subTitle" sz="quarter" idx="1"/>
          </p:nvPr>
        </p:nvSpPr>
        <p:spPr>
          <a:xfrm>
            <a:off x="6576969" y="2595282"/>
            <a:ext cx="5391511" cy="3237592"/>
          </a:xfrm>
        </p:spPr>
        <p:txBody>
          <a:bodyPr/>
          <a:lstStyle/>
          <a:p>
            <a:r>
              <a:rPr lang="en-US" dirty="0"/>
              <a:t>Design Compute Infrastructure (20-25%)</a:t>
            </a:r>
          </a:p>
          <a:p>
            <a:r>
              <a:rPr lang="en-US" dirty="0"/>
              <a:t>Design Data Implementation (15-20%)</a:t>
            </a:r>
          </a:p>
          <a:p>
            <a:r>
              <a:rPr lang="en-US" dirty="0"/>
              <a:t>Design Networking Implementation (15-20%)</a:t>
            </a:r>
          </a:p>
          <a:p>
            <a:r>
              <a:rPr lang="en-US" dirty="0"/>
              <a:t>Design Security and Identity Solutions (20-25%)</a:t>
            </a:r>
          </a:p>
          <a:p>
            <a:r>
              <a:rPr lang="en-US" dirty="0"/>
              <a:t>Design Solutions by using Platform Services (10-15%)</a:t>
            </a:r>
          </a:p>
          <a:p>
            <a:r>
              <a:rPr lang="en-US" dirty="0"/>
              <a:t>Design for Operations (10-15%)</a:t>
            </a:r>
          </a:p>
        </p:txBody>
      </p:sp>
      <p:sp>
        <p:nvSpPr>
          <p:cNvPr id="3" name="Subtitle 2"/>
          <p:cNvSpPr>
            <a:spLocks noGrp="1"/>
          </p:cNvSpPr>
          <p:nvPr>
            <p:ph type="body" sz="quarter" idx="10"/>
          </p:nvPr>
        </p:nvSpPr>
        <p:spPr>
          <a:xfrm>
            <a:off x="111163" y="2543908"/>
            <a:ext cx="6298026" cy="1368279"/>
          </a:xfrm>
          <a:solidFill>
            <a:schemeClr val="accent1"/>
          </a:solidFill>
        </p:spPr>
        <p:txBody>
          <a:bodyPr/>
          <a:lstStyle/>
          <a:p>
            <a:pPr>
              <a:buClr>
                <a:schemeClr val="bg1"/>
              </a:buClr>
            </a:pPr>
            <a:r>
              <a:rPr lang="en-US" sz="1400" u="sng" dirty="0">
                <a:solidFill>
                  <a:schemeClr val="tx1"/>
                </a:solidFill>
              </a:rPr>
              <a:t>Speakers</a:t>
            </a:r>
          </a:p>
          <a:p>
            <a:pPr>
              <a:buClr>
                <a:schemeClr val="bg1"/>
              </a:buClr>
            </a:pPr>
            <a:r>
              <a:rPr lang="en-US" sz="1600" b="1" dirty="0">
                <a:solidFill>
                  <a:schemeClr val="tx1"/>
                </a:solidFill>
              </a:rPr>
              <a:t>Ryan Sockalosky, Dan Stolts, Patrick El-Azem, Coach Culbertson</a:t>
            </a:r>
          </a:p>
          <a:p>
            <a:pPr>
              <a:buClr>
                <a:schemeClr val="bg1"/>
              </a:buClr>
            </a:pPr>
            <a:r>
              <a:rPr lang="en-US" sz="1400" u="sng" dirty="0">
                <a:solidFill>
                  <a:schemeClr val="tx1"/>
                </a:solidFill>
              </a:rPr>
              <a:t>Special Guests </a:t>
            </a:r>
          </a:p>
          <a:p>
            <a:pPr>
              <a:buClr>
                <a:schemeClr val="bg1"/>
              </a:buClr>
            </a:pPr>
            <a:r>
              <a:rPr lang="en-US" sz="1600" b="1" dirty="0">
                <a:solidFill>
                  <a:schemeClr val="tx1"/>
                </a:solidFill>
              </a:rPr>
              <a:t>Steve Ramsay, Ken Skvarcius, Dan Pessin</a:t>
            </a:r>
          </a:p>
          <a:p>
            <a:pPr>
              <a:buClr>
                <a:schemeClr val="bg1"/>
              </a:buClr>
            </a:pPr>
            <a:endParaRPr lang="en-US" sz="1400" dirty="0">
              <a:solidFill>
                <a:schemeClr val="tx1"/>
              </a:solidFill>
            </a:endParaRPr>
          </a:p>
        </p:txBody>
      </p:sp>
      <p:sp>
        <p:nvSpPr>
          <p:cNvPr id="18" name="Text Placeholder 17">
            <a:extLst>
              <a:ext uri="{FF2B5EF4-FFF2-40B4-BE49-F238E27FC236}">
                <a16:creationId xmlns:a16="http://schemas.microsoft.com/office/drawing/2014/main" id="{11C93E1D-2E2F-4845-990B-E2CC8438D003}"/>
              </a:ext>
            </a:extLst>
          </p:cNvPr>
          <p:cNvSpPr>
            <a:spLocks noGrp="1"/>
          </p:cNvSpPr>
          <p:nvPr>
            <p:ph type="body" sz="quarter" idx="11"/>
          </p:nvPr>
        </p:nvSpPr>
        <p:spPr>
          <a:xfrm>
            <a:off x="349252" y="5973557"/>
            <a:ext cx="11619228" cy="592285"/>
          </a:xfrm>
        </p:spPr>
        <p:txBody>
          <a:bodyPr/>
          <a:lstStyle/>
          <a:p>
            <a:pPr lvl="0"/>
            <a:r>
              <a:rPr lang="en-US" dirty="0">
                <a:solidFill>
                  <a:srgbClr val="002060"/>
                </a:solidFill>
              </a:rPr>
              <a:t>Content Home: </a:t>
            </a:r>
            <a:r>
              <a:rPr lang="en-US" sz="2000" dirty="0">
                <a:solidFill>
                  <a:srgbClr val="002060"/>
                </a:solidFill>
              </a:rPr>
              <a:t>http://github.com/guruskill/70-535</a:t>
            </a:r>
            <a:endParaRPr lang="en-US" sz="1800" dirty="0">
              <a:solidFill>
                <a:srgbClr val="002060"/>
              </a:solidFill>
            </a:endParaRPr>
          </a:p>
          <a:p>
            <a:pPr lvl="0"/>
            <a:r>
              <a:rPr lang="en-US" dirty="0">
                <a:solidFill>
                  <a:srgbClr val="002060"/>
                </a:solidFill>
              </a:rPr>
              <a:t>Program Home: https://aka.ms/certup</a:t>
            </a:r>
          </a:p>
        </p:txBody>
      </p:sp>
      <p:sp>
        <p:nvSpPr>
          <p:cNvPr id="7" name="Text Placeholder 6">
            <a:extLst>
              <a:ext uri="{FF2B5EF4-FFF2-40B4-BE49-F238E27FC236}">
                <a16:creationId xmlns:a16="http://schemas.microsoft.com/office/drawing/2014/main" id="{46172E14-869B-4D4B-9CDA-AE5631D263FF}"/>
              </a:ext>
            </a:extLst>
          </p:cNvPr>
          <p:cNvSpPr>
            <a:spLocks noGrp="1"/>
          </p:cNvSpPr>
          <p:nvPr>
            <p:ph type="body" sz="quarter" idx="12"/>
          </p:nvPr>
        </p:nvSpPr>
        <p:spPr>
          <a:xfrm>
            <a:off x="3239020" y="1276199"/>
            <a:ext cx="5839691" cy="1060211"/>
          </a:xfrm>
        </p:spPr>
        <p:txBody>
          <a:bodyPr/>
          <a:lstStyle/>
          <a:p>
            <a:pPr lvl="0"/>
            <a:r>
              <a:rPr lang="en-US" sz="1600" b="1" dirty="0" err="1">
                <a:solidFill>
                  <a:srgbClr val="FFC000"/>
                </a:solidFill>
              </a:rPr>
              <a:t>WiFi</a:t>
            </a:r>
            <a:r>
              <a:rPr lang="en-US" sz="1600" b="1" dirty="0">
                <a:solidFill>
                  <a:srgbClr val="FFC000"/>
                </a:solidFill>
              </a:rPr>
              <a:t>:  MSFTGUEST &gt; Open Browser  </a:t>
            </a:r>
          </a:p>
          <a:p>
            <a:pPr lvl="0"/>
            <a:r>
              <a:rPr lang="en-US" sz="1600" b="1" dirty="0">
                <a:solidFill>
                  <a:srgbClr val="FFC000"/>
                </a:solidFill>
              </a:rPr>
              <a:t>Code: </a:t>
            </a:r>
            <a:r>
              <a:rPr lang="en-US" sz="3600" b="1" dirty="0"/>
              <a:t>msevent795ny</a:t>
            </a:r>
            <a:endParaRPr lang="en-US" sz="1800" b="1" dirty="0">
              <a:solidFill>
                <a:srgbClr val="FFC000"/>
              </a:solidFill>
            </a:endParaRPr>
          </a:p>
        </p:txBody>
      </p:sp>
      <p:pic>
        <p:nvPicPr>
          <p:cNvPr id="5" name="Picture 4">
            <a:extLst>
              <a:ext uri="{FF2B5EF4-FFF2-40B4-BE49-F238E27FC236}">
                <a16:creationId xmlns:a16="http://schemas.microsoft.com/office/drawing/2014/main" id="{006052AD-D074-4632-ACD9-34E0EFC63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2263" y="131774"/>
            <a:ext cx="1709737" cy="2100414"/>
          </a:xfrm>
          <a:prstGeom prst="rect">
            <a:avLst/>
          </a:prstGeom>
        </p:spPr>
      </p:pic>
      <p:sp>
        <p:nvSpPr>
          <p:cNvPr id="9" name="Flowchart: Document 8">
            <a:extLst>
              <a:ext uri="{FF2B5EF4-FFF2-40B4-BE49-F238E27FC236}">
                <a16:creationId xmlns:a16="http://schemas.microsoft.com/office/drawing/2014/main" id="{FF9FFA3D-2C74-4D79-8FCF-B541AE9FED97}"/>
              </a:ext>
            </a:extLst>
          </p:cNvPr>
          <p:cNvSpPr/>
          <p:nvPr/>
        </p:nvSpPr>
        <p:spPr bwMode="auto">
          <a:xfrm>
            <a:off x="111163" y="1249175"/>
            <a:ext cx="2906829" cy="983013"/>
          </a:xfrm>
          <a:prstGeom prst="flowChartDocumen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Verdana" pitchFamily="34" charset="0"/>
              </a:rPr>
              <a:t>Welcome</a:t>
            </a:r>
          </a:p>
          <a:p>
            <a:pPr marL="0" marR="0" indent="0" algn="ctr" defTabSz="914400" rtl="0" eaLnBrk="0" fontAlgn="base" latinLnBrk="0" hangingPunct="0">
              <a:lnSpc>
                <a:spcPct val="100000"/>
              </a:lnSpc>
              <a:spcBef>
                <a:spcPct val="0"/>
              </a:spcBef>
              <a:spcAft>
                <a:spcPct val="0"/>
              </a:spcAft>
              <a:buClrTx/>
              <a:buSzTx/>
              <a:buFontTx/>
              <a:buNone/>
              <a:tabLst/>
            </a:pPr>
            <a:r>
              <a:rPr lang="en-US"/>
              <a:t>To Burlington</a:t>
            </a:r>
            <a:r>
              <a:rPr kumimoji="0" lang="en-US" sz="1800" b="1" i="0" u="none" strike="noStrike" cap="none" normalizeH="0" baseline="0">
                <a:ln>
                  <a:noFill/>
                </a:ln>
                <a:solidFill>
                  <a:schemeClr val="tx1"/>
                </a:solidFill>
                <a:effectLst/>
                <a:latin typeface="Verdana" pitchFamily="34" charset="0"/>
              </a:rPr>
              <a:t> </a:t>
            </a:r>
            <a:endParaRPr kumimoji="0" lang="en-US" sz="1800" b="1" i="0" u="none" strike="noStrike" cap="none" normalizeH="0" baseline="0" dirty="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381AB869-4BFD-467E-96B0-91FA9DD8846F}"/>
              </a:ext>
            </a:extLst>
          </p:cNvPr>
          <p:cNvSpPr/>
          <p:nvPr/>
        </p:nvSpPr>
        <p:spPr>
          <a:xfrm>
            <a:off x="-5085" y="2232188"/>
            <a:ext cx="1494320" cy="369332"/>
          </a:xfrm>
          <a:prstGeom prst="rect">
            <a:avLst/>
          </a:prstGeom>
        </p:spPr>
        <p:txBody>
          <a:bodyPr wrap="none">
            <a:spAutoFit/>
          </a:bodyPr>
          <a:lstStyle/>
          <a:p>
            <a:pPr>
              <a:buClr>
                <a:schemeClr val="bg1"/>
              </a:buClr>
            </a:pPr>
            <a:r>
              <a:rPr lang="en-US" dirty="0"/>
              <a:t>The Crew:</a:t>
            </a:r>
          </a:p>
        </p:txBody>
      </p:sp>
      <p:sp>
        <p:nvSpPr>
          <p:cNvPr id="11" name="Rectangle 10">
            <a:extLst>
              <a:ext uri="{FF2B5EF4-FFF2-40B4-BE49-F238E27FC236}">
                <a16:creationId xmlns:a16="http://schemas.microsoft.com/office/drawing/2014/main" id="{D6EE90F2-0AF1-4D05-B0F5-C96429EB1C1A}"/>
              </a:ext>
            </a:extLst>
          </p:cNvPr>
          <p:cNvSpPr/>
          <p:nvPr/>
        </p:nvSpPr>
        <p:spPr>
          <a:xfrm>
            <a:off x="5754849" y="5946533"/>
            <a:ext cx="6213631" cy="646331"/>
          </a:xfrm>
          <a:prstGeom prst="rect">
            <a:avLst/>
          </a:prstGeom>
        </p:spPr>
        <p:txBody>
          <a:bodyPr wrap="square">
            <a:spAutoFit/>
          </a:bodyPr>
          <a:lstStyle/>
          <a:p>
            <a:r>
              <a:rPr lang="en-US" dirty="0"/>
              <a:t>Slides: …/Presentations/2018-05-14-Boston/ </a:t>
            </a:r>
            <a:br>
              <a:rPr lang="en-US" dirty="0"/>
            </a:br>
            <a:r>
              <a:rPr lang="en-US" dirty="0"/>
              <a:t>Labs: …/Labs/ </a:t>
            </a:r>
          </a:p>
        </p:txBody>
      </p:sp>
      <p:grpSp>
        <p:nvGrpSpPr>
          <p:cNvPr id="10" name="Group 9">
            <a:extLst>
              <a:ext uri="{FF2B5EF4-FFF2-40B4-BE49-F238E27FC236}">
                <a16:creationId xmlns:a16="http://schemas.microsoft.com/office/drawing/2014/main" id="{33D7655F-402E-47DA-BC50-472F94590BD1}"/>
              </a:ext>
            </a:extLst>
          </p:cNvPr>
          <p:cNvGrpSpPr/>
          <p:nvPr/>
        </p:nvGrpSpPr>
        <p:grpSpPr>
          <a:xfrm>
            <a:off x="10450040" y="5395581"/>
            <a:ext cx="1573618" cy="550952"/>
            <a:chOff x="7133866" y="1249175"/>
            <a:chExt cx="2824513" cy="1038979"/>
          </a:xfrm>
        </p:grpSpPr>
        <p:sp>
          <p:nvSpPr>
            <p:cNvPr id="6" name="Rectangle 5">
              <a:extLst>
                <a:ext uri="{FF2B5EF4-FFF2-40B4-BE49-F238E27FC236}">
                  <a16:creationId xmlns:a16="http://schemas.microsoft.com/office/drawing/2014/main" id="{56A8C8A6-C303-47E3-81C3-58744D2675DC}"/>
                </a:ext>
              </a:extLst>
            </p:cNvPr>
            <p:cNvSpPr/>
            <p:nvPr/>
          </p:nvSpPr>
          <p:spPr bwMode="auto">
            <a:xfrm>
              <a:off x="7240772" y="1402739"/>
              <a:ext cx="2604977" cy="801466"/>
            </a:xfrm>
            <a:prstGeom prst="rect">
              <a:avLst/>
            </a:prstGeom>
            <a:solidFill>
              <a:schemeClr val="bg1"/>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pic>
          <p:nvPicPr>
            <p:cNvPr id="12" name="Picture 11">
              <a:extLst>
                <a:ext uri="{FF2B5EF4-FFF2-40B4-BE49-F238E27FC236}">
                  <a16:creationId xmlns:a16="http://schemas.microsoft.com/office/drawing/2014/main" id="{9EC63A0C-22E6-40CB-80A3-EE59249A3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3866" y="1249175"/>
              <a:ext cx="2824513" cy="1038979"/>
            </a:xfrm>
            <a:prstGeom prst="rect">
              <a:avLst/>
            </a:prstGeom>
          </p:spPr>
        </p:pic>
      </p:grpSp>
      <p:sp>
        <p:nvSpPr>
          <p:cNvPr id="13" name="TextBox 12">
            <a:extLst>
              <a:ext uri="{FF2B5EF4-FFF2-40B4-BE49-F238E27FC236}">
                <a16:creationId xmlns:a16="http://schemas.microsoft.com/office/drawing/2014/main" id="{DB258D33-3612-4426-BE7B-80023F3FE7DA}"/>
              </a:ext>
            </a:extLst>
          </p:cNvPr>
          <p:cNvSpPr txBox="1"/>
          <p:nvPr/>
        </p:nvSpPr>
        <p:spPr>
          <a:xfrm>
            <a:off x="7583200" y="1457549"/>
            <a:ext cx="2899063" cy="646331"/>
          </a:xfrm>
          <a:prstGeom prst="rect">
            <a:avLst/>
          </a:prstGeom>
          <a:noFill/>
        </p:spPr>
        <p:txBody>
          <a:bodyPr wrap="square" rtlCol="0">
            <a:spAutoFit/>
          </a:bodyPr>
          <a:lstStyle/>
          <a:p>
            <a:r>
              <a:rPr lang="en-US" dirty="0"/>
              <a:t>For labs use:</a:t>
            </a:r>
          </a:p>
          <a:p>
            <a:r>
              <a:rPr lang="en-US" dirty="0"/>
              <a:t>-size “Standard_D1”</a:t>
            </a:r>
          </a:p>
        </p:txBody>
      </p:sp>
      <p:sp>
        <p:nvSpPr>
          <p:cNvPr id="14" name="Rectangle 13">
            <a:extLst>
              <a:ext uri="{FF2B5EF4-FFF2-40B4-BE49-F238E27FC236}">
                <a16:creationId xmlns:a16="http://schemas.microsoft.com/office/drawing/2014/main" id="{3ECDA8D9-5694-473E-91FF-E58C5B9F8B7B}"/>
              </a:ext>
            </a:extLst>
          </p:cNvPr>
          <p:cNvSpPr/>
          <p:nvPr/>
        </p:nvSpPr>
        <p:spPr>
          <a:xfrm>
            <a:off x="7980887" y="6223532"/>
            <a:ext cx="4079963" cy="369332"/>
          </a:xfrm>
          <a:prstGeom prst="rect">
            <a:avLst/>
          </a:prstGeom>
        </p:spPr>
        <p:txBody>
          <a:bodyPr wrap="none">
            <a:spAutoFit/>
          </a:bodyPr>
          <a:lstStyle/>
          <a:p>
            <a:pPr lvl="0" algn="ctr"/>
            <a:r>
              <a:rPr lang="en-US" dirty="0">
                <a:solidFill>
                  <a:srgbClr val="0043C8"/>
                </a:solidFill>
              </a:rPr>
              <a:t>Laptop password: Password.1</a:t>
            </a:r>
            <a:endParaRPr lang="en-US" sz="1600" dirty="0">
              <a:solidFill>
                <a:srgbClr val="0043C8"/>
              </a:solidFill>
            </a:endParaRPr>
          </a:p>
        </p:txBody>
      </p:sp>
      <p:graphicFrame>
        <p:nvGraphicFramePr>
          <p:cNvPr id="16" name="Table 15">
            <a:extLst>
              <a:ext uri="{FF2B5EF4-FFF2-40B4-BE49-F238E27FC236}">
                <a16:creationId xmlns:a16="http://schemas.microsoft.com/office/drawing/2014/main" id="{6020B8BB-DA8B-4505-818B-BAC0D1FB6ADA}"/>
              </a:ext>
            </a:extLst>
          </p:cNvPr>
          <p:cNvGraphicFramePr>
            <a:graphicFrameLocks noGrp="1"/>
          </p:cNvGraphicFramePr>
          <p:nvPr>
            <p:extLst>
              <p:ext uri="{D42A27DB-BD31-4B8C-83A1-F6EECF244321}">
                <p14:modId xmlns:p14="http://schemas.microsoft.com/office/powerpoint/2010/main" val="610325332"/>
              </p:ext>
            </p:extLst>
          </p:nvPr>
        </p:nvGraphicFramePr>
        <p:xfrm>
          <a:off x="111163" y="4045821"/>
          <a:ext cx="6298026" cy="1866011"/>
        </p:xfrm>
        <a:graphic>
          <a:graphicData uri="http://schemas.openxmlformats.org/drawingml/2006/table">
            <a:tbl>
              <a:tblPr firstRow="1" firstCol="1" bandRow="1"/>
              <a:tblGrid>
                <a:gridCol w="1179685">
                  <a:extLst>
                    <a:ext uri="{9D8B030D-6E8A-4147-A177-3AD203B41FA5}">
                      <a16:colId xmlns:a16="http://schemas.microsoft.com/office/drawing/2014/main" val="4043489580"/>
                    </a:ext>
                  </a:extLst>
                </a:gridCol>
                <a:gridCol w="3520461">
                  <a:extLst>
                    <a:ext uri="{9D8B030D-6E8A-4147-A177-3AD203B41FA5}">
                      <a16:colId xmlns:a16="http://schemas.microsoft.com/office/drawing/2014/main" val="3162607874"/>
                    </a:ext>
                  </a:extLst>
                </a:gridCol>
                <a:gridCol w="1597880">
                  <a:extLst>
                    <a:ext uri="{9D8B030D-6E8A-4147-A177-3AD203B41FA5}">
                      <a16:colId xmlns:a16="http://schemas.microsoft.com/office/drawing/2014/main" val="4248677212"/>
                    </a:ext>
                  </a:extLst>
                </a:gridCol>
              </a:tblGrid>
              <a:tr h="197485">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831088759"/>
                  </a:ext>
                </a:extLst>
              </a:tr>
              <a:tr h="277495">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8:30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Breakfast, Registration, Setup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2212787086"/>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8:45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Welcome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1604792226"/>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9:00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Agenda Overview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185764006"/>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9:15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Becoming a Cloud Architect &amp; DevOps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990104346"/>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9:50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Fidelity Certified Services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524291491"/>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10:15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Break &amp; Networking with Microsoft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439981772"/>
                  </a:ext>
                </a:extLst>
              </a:tr>
            </a:tbl>
          </a:graphicData>
        </a:graphic>
      </p:graphicFrame>
    </p:spTree>
    <p:extLst>
      <p:ext uri="{BB962C8B-B14F-4D97-AF65-F5344CB8AC3E}">
        <p14:creationId xmlns:p14="http://schemas.microsoft.com/office/powerpoint/2010/main" val="3955459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D5909E-C2A2-4213-A728-D0EBCBAC155B}"/>
              </a:ext>
            </a:extLst>
          </p:cNvPr>
          <p:cNvSpPr>
            <a:spLocks noGrp="1"/>
          </p:cNvSpPr>
          <p:nvPr>
            <p:ph type="title"/>
          </p:nvPr>
        </p:nvSpPr>
        <p:spPr>
          <a:xfrm>
            <a:off x="1622545" y="2"/>
            <a:ext cx="10357252" cy="1231901"/>
          </a:xfrm>
        </p:spPr>
        <p:txBody>
          <a:bodyPr/>
          <a:lstStyle/>
          <a:p>
            <a:r>
              <a:rPr lang="en-US" sz="4000" dirty="0">
                <a:latin typeface="+mj-lt"/>
              </a:rPr>
              <a:t>Getting Started Labs</a:t>
            </a:r>
            <a:br>
              <a:rPr lang="en-US" sz="3200" dirty="0">
                <a:latin typeface="+mj-lt"/>
              </a:rPr>
            </a:br>
            <a:r>
              <a:rPr lang="en-US" sz="2800" dirty="0">
                <a:latin typeface="+mj-lt"/>
              </a:rPr>
              <a:t>https://docs.microsoft.com/en-us/azure/#get-started </a:t>
            </a:r>
            <a:endParaRPr lang="en-US" sz="3200" dirty="0">
              <a:latin typeface="+mj-lt"/>
            </a:endParaRPr>
          </a:p>
        </p:txBody>
      </p:sp>
      <p:sp>
        <p:nvSpPr>
          <p:cNvPr id="6" name="Content Placeholder 5">
            <a:extLst>
              <a:ext uri="{FF2B5EF4-FFF2-40B4-BE49-F238E27FC236}">
                <a16:creationId xmlns:a16="http://schemas.microsoft.com/office/drawing/2014/main" id="{97B45A76-807B-4276-AB10-F4CC3277566E}"/>
              </a:ext>
            </a:extLst>
          </p:cNvPr>
          <p:cNvSpPr>
            <a:spLocks noGrp="1"/>
          </p:cNvSpPr>
          <p:nvPr>
            <p:ph idx="1"/>
          </p:nvPr>
        </p:nvSpPr>
        <p:spPr>
          <a:xfrm>
            <a:off x="210551" y="1472562"/>
            <a:ext cx="3781685" cy="4793789"/>
          </a:xfrm>
        </p:spPr>
        <p:txBody>
          <a:bodyPr/>
          <a:lstStyle/>
          <a:p>
            <a:pPr marL="0" indent="0">
              <a:buNone/>
            </a:pPr>
            <a:r>
              <a:rPr lang="en-US" sz="1800" b="1" dirty="0">
                <a:latin typeface="+mj-lt"/>
              </a:rPr>
              <a:t>Deploy infrastructure</a:t>
            </a:r>
          </a:p>
          <a:p>
            <a:r>
              <a:rPr lang="en-US" sz="1800" b="1" dirty="0">
                <a:highlight>
                  <a:srgbClr val="FFFF00"/>
                </a:highlight>
                <a:latin typeface="+mj-lt"/>
                <a:hlinkClick r:id="rId2"/>
              </a:rPr>
              <a:t>Linux virtual machines</a:t>
            </a:r>
            <a:endParaRPr lang="en-US" sz="1800" b="1" dirty="0">
              <a:highlight>
                <a:srgbClr val="FFFF00"/>
              </a:highlight>
              <a:latin typeface="+mj-lt"/>
            </a:endParaRPr>
          </a:p>
          <a:p>
            <a:r>
              <a:rPr lang="en-US" sz="1800" b="1" dirty="0">
                <a:highlight>
                  <a:srgbClr val="FFFF00"/>
                </a:highlight>
                <a:latin typeface="+mj-lt"/>
                <a:hlinkClick r:id="rId3"/>
              </a:rPr>
              <a:t>Windows virtual machines</a:t>
            </a:r>
            <a:endParaRPr lang="en-US" sz="1800" b="1" dirty="0">
              <a:highlight>
                <a:srgbClr val="FFFF00"/>
              </a:highlight>
              <a:latin typeface="+mj-lt"/>
            </a:endParaRPr>
          </a:p>
          <a:p>
            <a:pPr marL="0" indent="0">
              <a:buNone/>
            </a:pPr>
            <a:endParaRPr lang="en-US" sz="1800" b="1" dirty="0">
              <a:latin typeface="+mj-lt"/>
            </a:endParaRPr>
          </a:p>
          <a:p>
            <a:pPr marL="0" indent="0">
              <a:buNone/>
            </a:pPr>
            <a:r>
              <a:rPr lang="en-US" sz="1800" b="1" dirty="0">
                <a:latin typeface="+mj-lt"/>
              </a:rPr>
              <a:t>Secure and manage resources</a:t>
            </a:r>
          </a:p>
          <a:p>
            <a:r>
              <a:rPr lang="en-US" sz="1600" dirty="0">
                <a:latin typeface="+mj-lt"/>
                <a:hlinkClick r:id="rId4"/>
              </a:rPr>
              <a:t>Azure Security Center</a:t>
            </a:r>
            <a:endParaRPr lang="en-US" sz="1600" dirty="0">
              <a:latin typeface="+mj-lt"/>
            </a:endParaRPr>
          </a:p>
          <a:p>
            <a:r>
              <a:rPr lang="en-US" sz="1600" dirty="0">
                <a:latin typeface="+mj-lt"/>
                <a:hlinkClick r:id="rId5"/>
              </a:rPr>
              <a:t>Azure Monitor</a:t>
            </a:r>
            <a:endParaRPr lang="en-US" sz="1600" dirty="0">
              <a:latin typeface="+mj-lt"/>
            </a:endParaRPr>
          </a:p>
          <a:p>
            <a:r>
              <a:rPr lang="en-US" sz="1600" dirty="0">
                <a:latin typeface="+mj-lt"/>
                <a:hlinkClick r:id="rId6"/>
              </a:rPr>
              <a:t>Azure Application Insights</a:t>
            </a:r>
            <a:endParaRPr lang="en-US" sz="1600" dirty="0">
              <a:latin typeface="+mj-lt"/>
            </a:endParaRPr>
          </a:p>
          <a:p>
            <a:r>
              <a:rPr lang="en-US" sz="1600" dirty="0">
                <a:latin typeface="+mj-lt"/>
                <a:hlinkClick r:id="rId7"/>
              </a:rPr>
              <a:t>Azure Cost Management</a:t>
            </a:r>
            <a:endParaRPr lang="en-US" sz="1600" dirty="0">
              <a:latin typeface="+mj-lt"/>
            </a:endParaRPr>
          </a:p>
          <a:p>
            <a:r>
              <a:rPr lang="en-US" sz="1600" dirty="0">
                <a:latin typeface="+mj-lt"/>
                <a:hlinkClick r:id="rId8"/>
              </a:rPr>
              <a:t>Azure Backup</a:t>
            </a:r>
            <a:endParaRPr lang="en-US" sz="1600" dirty="0">
              <a:latin typeface="+mj-lt"/>
            </a:endParaRPr>
          </a:p>
          <a:p>
            <a:r>
              <a:rPr lang="en-US" sz="1600" dirty="0">
                <a:latin typeface="+mj-lt"/>
                <a:hlinkClick r:id="rId9"/>
              </a:rPr>
              <a:t>Azure Site Recovery</a:t>
            </a:r>
            <a:endParaRPr lang="en-US" sz="1600" dirty="0">
              <a:latin typeface="+mj-lt"/>
            </a:endParaRPr>
          </a:p>
          <a:p>
            <a:r>
              <a:rPr lang="en-US" sz="1600" dirty="0">
                <a:latin typeface="+mj-lt"/>
                <a:hlinkClick r:id="rId10"/>
              </a:rPr>
              <a:t>Azure Migrate</a:t>
            </a:r>
            <a:endParaRPr lang="en-US" sz="1600" dirty="0">
              <a:latin typeface="+mj-lt"/>
            </a:endParaRPr>
          </a:p>
          <a:p>
            <a:r>
              <a:rPr lang="en-US" sz="1600" dirty="0">
                <a:latin typeface="+mj-lt"/>
                <a:hlinkClick r:id="rId11"/>
              </a:rPr>
              <a:t>Azure Policy</a:t>
            </a:r>
            <a:endParaRPr lang="en-US" sz="1600" dirty="0">
              <a:latin typeface="+mj-lt"/>
            </a:endParaRPr>
          </a:p>
        </p:txBody>
      </p:sp>
      <p:sp>
        <p:nvSpPr>
          <p:cNvPr id="8" name="Text Placeholder 7">
            <a:extLst>
              <a:ext uri="{FF2B5EF4-FFF2-40B4-BE49-F238E27FC236}">
                <a16:creationId xmlns:a16="http://schemas.microsoft.com/office/drawing/2014/main" id="{8BDABD64-EC2F-4283-B083-35450C2DDEC7}"/>
              </a:ext>
            </a:extLst>
          </p:cNvPr>
          <p:cNvSpPr>
            <a:spLocks noGrp="1"/>
          </p:cNvSpPr>
          <p:nvPr>
            <p:ph type="body" sz="quarter" idx="10"/>
          </p:nvPr>
        </p:nvSpPr>
        <p:spPr/>
        <p:txBody>
          <a:bodyPr/>
          <a:lstStyle/>
          <a:p>
            <a:r>
              <a:rPr lang="en-US" sz="2800" dirty="0">
                <a:latin typeface="+mj-lt"/>
                <a:hlinkClick r:id="rId12"/>
              </a:rPr>
              <a:t>https://docs.microsoft.com/en-us/azure/#get-started</a:t>
            </a:r>
            <a:r>
              <a:rPr lang="en-US" sz="2800" dirty="0">
                <a:latin typeface="+mj-lt"/>
              </a:rPr>
              <a:t> </a:t>
            </a:r>
          </a:p>
        </p:txBody>
      </p:sp>
      <p:graphicFrame>
        <p:nvGraphicFramePr>
          <p:cNvPr id="9" name="Content Placeholder 8">
            <a:extLst>
              <a:ext uri="{FF2B5EF4-FFF2-40B4-BE49-F238E27FC236}">
                <a16:creationId xmlns:a16="http://schemas.microsoft.com/office/drawing/2014/main" id="{3C2D16DC-E11A-4019-802D-69E41A06E7FF}"/>
              </a:ext>
            </a:extLst>
          </p:cNvPr>
          <p:cNvGraphicFramePr>
            <a:graphicFrameLocks noGrp="1"/>
          </p:cNvGraphicFramePr>
          <p:nvPr>
            <p:ph sz="half" idx="4294967295"/>
            <p:extLst>
              <p:ext uri="{D42A27DB-BD31-4B8C-83A1-F6EECF244321}">
                <p14:modId xmlns:p14="http://schemas.microsoft.com/office/powerpoint/2010/main" val="3278986006"/>
              </p:ext>
            </p:extLst>
          </p:nvPr>
        </p:nvGraphicFramePr>
        <p:xfrm>
          <a:off x="3807138" y="1839759"/>
          <a:ext cx="2785766" cy="1051560"/>
        </p:xfrm>
        <a:graphic>
          <a:graphicData uri="http://schemas.openxmlformats.org/drawingml/2006/table">
            <a:tbl>
              <a:tblPr/>
              <a:tblGrid>
                <a:gridCol w="1392883">
                  <a:extLst>
                    <a:ext uri="{9D8B030D-6E8A-4147-A177-3AD203B41FA5}">
                      <a16:colId xmlns:a16="http://schemas.microsoft.com/office/drawing/2014/main" val="1575130205"/>
                    </a:ext>
                  </a:extLst>
                </a:gridCol>
                <a:gridCol w="1392883">
                  <a:extLst>
                    <a:ext uri="{9D8B030D-6E8A-4147-A177-3AD203B41FA5}">
                      <a16:colId xmlns:a16="http://schemas.microsoft.com/office/drawing/2014/main" val="1700832750"/>
                    </a:ext>
                  </a:extLst>
                </a:gridCol>
              </a:tblGrid>
              <a:tr h="0">
                <a:tc>
                  <a:txBody>
                    <a:bodyPr/>
                    <a:lstStyle/>
                    <a:p>
                      <a:pPr marL="285750" indent="-285750" fontAlgn="t">
                        <a:buFont typeface="Arial" panose="020B0604020202020204" pitchFamily="34" charset="0"/>
                        <a:buChar char="•"/>
                      </a:pPr>
                      <a:r>
                        <a:rPr lang="en-US" u="none" strike="noStrike" dirty="0">
                          <a:solidFill>
                            <a:srgbClr val="333333"/>
                          </a:solidFill>
                          <a:effectLst/>
                          <a:hlinkClick r:id="rId13"/>
                        </a:rPr>
                        <a:t>.NET</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4"/>
                        </a:rPr>
                        <a:t>Python</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5"/>
                        </a:rPr>
                        <a:t>Java</a:t>
                      </a:r>
                      <a:r>
                        <a:rPr lang="en-US" dirty="0">
                          <a:effectLst/>
                        </a:rPr>
                        <a:t> </a:t>
                      </a:r>
                    </a:p>
                  </a:txBody>
                  <a:tcPr marL="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10F98E"/>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tc>
                  <a:txBody>
                    <a:bodyPr/>
                    <a:lstStyle/>
                    <a:p>
                      <a:pPr marL="285750" indent="-285750" fontAlgn="t">
                        <a:buFont typeface="Arial" panose="020B0604020202020204" pitchFamily="34" charset="0"/>
                        <a:buChar char="•"/>
                      </a:pPr>
                      <a:r>
                        <a:rPr lang="en-US" u="none" strike="noStrike" dirty="0">
                          <a:solidFill>
                            <a:srgbClr val="333333"/>
                          </a:solidFill>
                          <a:effectLst/>
                          <a:hlinkClick r:id="rId16"/>
                        </a:rPr>
                        <a:t>PHP</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7"/>
                        </a:rPr>
                        <a:t>Node.js</a:t>
                      </a:r>
                      <a:r>
                        <a:rPr lang="en-US" dirty="0">
                          <a:effectLst/>
                        </a:rPr>
                        <a:t> </a:t>
                      </a:r>
                    </a:p>
                    <a:p>
                      <a:pPr marL="285750" indent="-285750" fontAlgn="t">
                        <a:buFont typeface="Arial" panose="020B0604020202020204" pitchFamily="34" charset="0"/>
                        <a:buChar char="•"/>
                      </a:pPr>
                      <a:r>
                        <a:rPr lang="en-US" u="none" strike="noStrike" dirty="0">
                          <a:solidFill>
                            <a:srgbClr val="0050C5"/>
                          </a:solidFill>
                          <a:effectLst/>
                          <a:hlinkClick r:id="rId18"/>
                        </a:rPr>
                        <a:t>Go</a:t>
                      </a:r>
                      <a:endParaRPr lang="en-US" dirty="0">
                        <a:effectLst/>
                      </a:endParaRPr>
                    </a:p>
                  </a:txBody>
                  <a:tcPr marL="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70038F"/>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625572748"/>
                  </a:ext>
                </a:extLst>
              </a:tr>
            </a:tbl>
          </a:graphicData>
        </a:graphic>
      </p:graphicFrame>
      <p:sp>
        <p:nvSpPr>
          <p:cNvPr id="10" name="Rectangle 1">
            <a:extLst>
              <a:ext uri="{FF2B5EF4-FFF2-40B4-BE49-F238E27FC236}">
                <a16:creationId xmlns:a16="http://schemas.microsoft.com/office/drawing/2014/main" id="{72E7A060-A606-4183-A669-FAB487BE7122}"/>
              </a:ext>
            </a:extLst>
          </p:cNvPr>
          <p:cNvSpPr>
            <a:spLocks noChangeArrowheads="1"/>
          </p:cNvSpPr>
          <p:nvPr/>
        </p:nvSpPr>
        <p:spPr bwMode="auto">
          <a:xfrm>
            <a:off x="3949143" y="1472562"/>
            <a:ext cx="2862963" cy="318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mj-lt"/>
              </a:rPr>
              <a:t>Develop apps</a:t>
            </a:r>
            <a:r>
              <a:rPr kumimoji="0" lang="en-US" altLang="en-US"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r>
              <a:rPr kumimoji="0" lang="en-US" altLang="en-US" sz="1900" b="0"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r>
              <a:rPr kumimoji="0" lang="en-US" altLang="en-US" sz="1900" b="0"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endParaRPr kumimoji="0" lang="en-US" altLang="en-US" sz="1200" b="0" i="0" u="none" strike="noStrike" cap="none" normalizeH="0" baseline="0" dirty="0">
              <a:ln>
                <a:noFill/>
              </a:ln>
              <a:solidFill>
                <a:srgbClr val="0050C5"/>
              </a:solidFill>
              <a:effectLst/>
              <a:latin typeface="+mj-lt"/>
            </a:endParaRPr>
          </a:p>
        </p:txBody>
      </p:sp>
      <p:sp>
        <p:nvSpPr>
          <p:cNvPr id="17" name="Rectangle 16">
            <a:extLst>
              <a:ext uri="{FF2B5EF4-FFF2-40B4-BE49-F238E27FC236}">
                <a16:creationId xmlns:a16="http://schemas.microsoft.com/office/drawing/2014/main" id="{7EE163E5-06A1-445D-8880-C8BC6B9CA9B9}"/>
              </a:ext>
            </a:extLst>
          </p:cNvPr>
          <p:cNvSpPr/>
          <p:nvPr/>
        </p:nvSpPr>
        <p:spPr>
          <a:xfrm>
            <a:off x="3807138" y="3258516"/>
            <a:ext cx="3703529" cy="1754326"/>
          </a:xfrm>
          <a:prstGeom prst="rect">
            <a:avLst/>
          </a:prstGeom>
        </p:spPr>
        <p:txBody>
          <a:bodyPr wrap="square">
            <a:spAutoFit/>
          </a:bodyPr>
          <a:lstStyle/>
          <a:p>
            <a:r>
              <a:rPr lang="en-US" dirty="0">
                <a:solidFill>
                  <a:srgbClr val="000000"/>
                </a:solidFill>
                <a:latin typeface="+mj-lt"/>
              </a:rPr>
              <a:t>App Models</a:t>
            </a:r>
          </a:p>
          <a:p>
            <a:pPr>
              <a:buFont typeface="Arial" panose="020B0604020202020204" pitchFamily="34" charset="0"/>
              <a:buChar char="•"/>
            </a:pPr>
            <a:r>
              <a:rPr lang="en-US" b="0" dirty="0">
                <a:solidFill>
                  <a:srgbClr val="333333"/>
                </a:solidFill>
                <a:latin typeface="+mj-lt"/>
                <a:hlinkClick r:id="rId19"/>
              </a:rPr>
              <a:t>Web Apps</a:t>
            </a:r>
            <a:endParaRPr lang="en-US" b="0" dirty="0">
              <a:solidFill>
                <a:srgbClr val="000000"/>
              </a:solidFill>
              <a:latin typeface="+mj-lt"/>
            </a:endParaRPr>
          </a:p>
          <a:p>
            <a:pPr>
              <a:buFont typeface="Arial" panose="020B0604020202020204" pitchFamily="34" charset="0"/>
              <a:buChar char="•"/>
            </a:pPr>
            <a:r>
              <a:rPr lang="en-US" b="0" dirty="0" err="1">
                <a:solidFill>
                  <a:srgbClr val="333333"/>
                </a:solidFill>
                <a:latin typeface="+mj-lt"/>
                <a:hlinkClick r:id="rId20"/>
              </a:rPr>
              <a:t>Serverless</a:t>
            </a:r>
            <a:r>
              <a:rPr lang="en-US" b="0" dirty="0">
                <a:solidFill>
                  <a:srgbClr val="333333"/>
                </a:solidFill>
                <a:latin typeface="+mj-lt"/>
                <a:hlinkClick r:id="rId20"/>
              </a:rPr>
              <a:t> Functions</a:t>
            </a:r>
            <a:endParaRPr lang="en-US" b="0" dirty="0">
              <a:solidFill>
                <a:srgbClr val="000000"/>
              </a:solidFill>
              <a:latin typeface="+mj-lt"/>
            </a:endParaRPr>
          </a:p>
          <a:p>
            <a:pPr>
              <a:buFont typeface="Arial" panose="020B0604020202020204" pitchFamily="34" charset="0"/>
              <a:buChar char="•"/>
            </a:pPr>
            <a:r>
              <a:rPr lang="en-US" b="0" dirty="0">
                <a:solidFill>
                  <a:srgbClr val="333333"/>
                </a:solidFill>
                <a:latin typeface="+mj-lt"/>
                <a:hlinkClick r:id="rId21"/>
              </a:rPr>
              <a:t>Containers</a:t>
            </a:r>
            <a:endParaRPr lang="en-US" b="0" dirty="0">
              <a:solidFill>
                <a:srgbClr val="000000"/>
              </a:solidFill>
              <a:latin typeface="+mj-lt"/>
            </a:endParaRPr>
          </a:p>
          <a:p>
            <a:pPr>
              <a:buFont typeface="Arial" panose="020B0604020202020204" pitchFamily="34" charset="0"/>
              <a:buChar char="•"/>
            </a:pPr>
            <a:r>
              <a:rPr lang="en-US" b="0" dirty="0">
                <a:solidFill>
                  <a:srgbClr val="333333"/>
                </a:solidFill>
                <a:latin typeface="+mj-lt"/>
                <a:hlinkClick r:id="rId22"/>
              </a:rPr>
              <a:t>Microservices with Service Fabric</a:t>
            </a:r>
            <a:endParaRPr lang="en-US" b="0" dirty="0">
              <a:solidFill>
                <a:srgbClr val="000000"/>
              </a:solidFill>
              <a:latin typeface="+mj-lt"/>
            </a:endParaRPr>
          </a:p>
        </p:txBody>
      </p:sp>
      <p:sp>
        <p:nvSpPr>
          <p:cNvPr id="18" name="Rectangle 17">
            <a:extLst>
              <a:ext uri="{FF2B5EF4-FFF2-40B4-BE49-F238E27FC236}">
                <a16:creationId xmlns:a16="http://schemas.microsoft.com/office/drawing/2014/main" id="{4DFFBF97-0C7C-4B74-85F0-57D159D9634A}"/>
              </a:ext>
            </a:extLst>
          </p:cNvPr>
          <p:cNvSpPr/>
          <p:nvPr/>
        </p:nvSpPr>
        <p:spPr>
          <a:xfrm>
            <a:off x="7522327" y="1472562"/>
            <a:ext cx="4354882" cy="4401205"/>
          </a:xfrm>
          <a:prstGeom prst="rect">
            <a:avLst/>
          </a:prstGeom>
        </p:spPr>
        <p:txBody>
          <a:bodyPr wrap="square">
            <a:spAutoFit/>
          </a:bodyPr>
          <a:lstStyle/>
          <a:p>
            <a:r>
              <a:rPr lang="en-US" u="sng" dirty="0">
                <a:solidFill>
                  <a:srgbClr val="000000"/>
                </a:solidFill>
                <a:latin typeface="+mj-lt"/>
              </a:rPr>
              <a:t>Manage data and AI</a:t>
            </a:r>
          </a:p>
          <a:p>
            <a:r>
              <a:rPr lang="en-US" dirty="0">
                <a:solidFill>
                  <a:srgbClr val="000000"/>
                </a:solidFill>
                <a:latin typeface="+mj-lt"/>
              </a:rPr>
              <a:t>Relational Databases</a:t>
            </a:r>
          </a:p>
          <a:p>
            <a:pPr>
              <a:buFont typeface="Arial" panose="020B0604020202020204" pitchFamily="34" charset="0"/>
              <a:buChar char="•"/>
            </a:pPr>
            <a:r>
              <a:rPr lang="en-US" sz="1600" b="0" dirty="0">
                <a:solidFill>
                  <a:srgbClr val="333333"/>
                </a:solidFill>
                <a:latin typeface="+mj-lt"/>
                <a:hlinkClick r:id="rId23"/>
              </a:rPr>
              <a:t>SQL database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4"/>
              </a:rPr>
              <a:t>SQL Data Warehouse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5"/>
              </a:rPr>
              <a:t>PostgreSQL database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6"/>
              </a:rPr>
              <a:t>MySQL database as a service</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NoSQL</a:t>
            </a:r>
          </a:p>
          <a:p>
            <a:pPr>
              <a:buFont typeface="Arial" panose="020B0604020202020204" pitchFamily="34" charset="0"/>
              <a:buChar char="•"/>
            </a:pPr>
            <a:r>
              <a:rPr lang="en-US" sz="1600" b="0" dirty="0">
                <a:solidFill>
                  <a:srgbClr val="333333"/>
                </a:solidFill>
                <a:latin typeface="+mj-lt"/>
                <a:hlinkClick r:id="rId27"/>
              </a:rPr>
              <a:t>Azure Cosmos DB</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Storage</a:t>
            </a:r>
          </a:p>
          <a:p>
            <a:pPr>
              <a:buFont typeface="Arial" panose="020B0604020202020204" pitchFamily="34" charset="0"/>
              <a:buChar char="•"/>
            </a:pPr>
            <a:r>
              <a:rPr lang="en-US" sz="1600" b="0" dirty="0">
                <a:solidFill>
                  <a:srgbClr val="333333"/>
                </a:solidFill>
                <a:latin typeface="+mj-lt"/>
                <a:hlinkClick r:id="rId28"/>
              </a:rPr>
              <a:t>Blob Storage</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AI and Cognitive Services</a:t>
            </a:r>
          </a:p>
          <a:p>
            <a:pPr>
              <a:buFont typeface="Arial" panose="020B0604020202020204" pitchFamily="34" charset="0"/>
              <a:buChar char="•"/>
            </a:pPr>
            <a:r>
              <a:rPr lang="en-US" sz="1600" b="0" dirty="0">
                <a:solidFill>
                  <a:srgbClr val="333333"/>
                </a:solidFill>
                <a:latin typeface="+mj-lt"/>
                <a:hlinkClick r:id="rId29"/>
              </a:rPr>
              <a:t>Machine Learning </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30"/>
              </a:rPr>
              <a:t>Cognitive Services</a:t>
            </a:r>
            <a:endParaRPr lang="en-US" sz="1600" b="0" dirty="0">
              <a:solidFill>
                <a:srgbClr val="000000"/>
              </a:solidFill>
              <a:latin typeface="+mj-lt"/>
            </a:endParaRPr>
          </a:p>
        </p:txBody>
      </p:sp>
    </p:spTree>
    <p:extLst>
      <p:ext uri="{BB962C8B-B14F-4D97-AF65-F5344CB8AC3E}">
        <p14:creationId xmlns:p14="http://schemas.microsoft.com/office/powerpoint/2010/main" val="355370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0F5A05-955F-4560-B414-B63C97D734DA}"/>
              </a:ext>
            </a:extLst>
          </p:cNvPr>
          <p:cNvSpPr>
            <a:spLocks noGrp="1"/>
          </p:cNvSpPr>
          <p:nvPr>
            <p:ph type="ctrTitle" sz="quarter"/>
          </p:nvPr>
        </p:nvSpPr>
        <p:spPr/>
        <p:txBody>
          <a:bodyPr/>
          <a:lstStyle/>
          <a:p>
            <a:r>
              <a:rPr lang="en-US" dirty="0"/>
              <a:t>Labs </a:t>
            </a:r>
          </a:p>
        </p:txBody>
      </p:sp>
      <p:sp>
        <p:nvSpPr>
          <p:cNvPr id="6" name="Subtitle 5">
            <a:extLst>
              <a:ext uri="{FF2B5EF4-FFF2-40B4-BE49-F238E27FC236}">
                <a16:creationId xmlns:a16="http://schemas.microsoft.com/office/drawing/2014/main" id="{6C128F97-CBA8-4381-BE94-D741DFE8DCEA}"/>
              </a:ext>
            </a:extLst>
          </p:cNvPr>
          <p:cNvSpPr>
            <a:spLocks noGrp="1"/>
          </p:cNvSpPr>
          <p:nvPr>
            <p:ph type="subTitle" sz="quarter" idx="1"/>
          </p:nvPr>
        </p:nvSpPr>
        <p:spPr/>
        <p:txBody>
          <a:bodyPr/>
          <a:lstStyle/>
          <a:p>
            <a:endParaRPr lang="en-US"/>
          </a:p>
        </p:txBody>
      </p:sp>
      <p:sp>
        <p:nvSpPr>
          <p:cNvPr id="7" name="Text Placeholder 6">
            <a:extLst>
              <a:ext uri="{FF2B5EF4-FFF2-40B4-BE49-F238E27FC236}">
                <a16:creationId xmlns:a16="http://schemas.microsoft.com/office/drawing/2014/main" id="{6068F087-F4F4-4E81-AFD8-FB4D3CB35343}"/>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A59F7F8C-4469-4E48-9AB3-9A2357A3B6A2}"/>
              </a:ext>
            </a:extLst>
          </p:cNvPr>
          <p:cNvSpPr>
            <a:spLocks noGrp="1"/>
          </p:cNvSpPr>
          <p:nvPr>
            <p:ph type="body" sz="quarter" idx="11"/>
          </p:nvPr>
        </p:nvSpPr>
        <p:spPr>
          <a:xfrm>
            <a:off x="349251" y="6018239"/>
            <a:ext cx="11619228" cy="563847"/>
          </a:xfrm>
        </p:spPr>
        <p:txBody>
          <a:bodyPr/>
          <a:lstStyle/>
          <a:p>
            <a:r>
              <a:rPr lang="en-US" sz="2800" dirty="0">
                <a:hlinkClick r:id="rId2"/>
              </a:rPr>
              <a:t>http://github.com/guruskill/70-535</a:t>
            </a:r>
            <a:r>
              <a:rPr lang="en-US" sz="2800" dirty="0"/>
              <a:t>  Labs folder</a:t>
            </a:r>
          </a:p>
        </p:txBody>
      </p:sp>
    </p:spTree>
    <p:extLst>
      <p:ext uri="{BB962C8B-B14F-4D97-AF65-F5344CB8AC3E}">
        <p14:creationId xmlns:p14="http://schemas.microsoft.com/office/powerpoint/2010/main" val="287054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p:txBody>
          <a:bodyPr>
            <a:normAutofit/>
          </a:bodyPr>
          <a:lstStyle/>
          <a:p>
            <a:r>
              <a:rPr lang="en-US" dirty="0"/>
              <a:t>Make the most of the event…</a:t>
            </a:r>
          </a:p>
        </p:txBody>
      </p:sp>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0"/>
          </p:nvPr>
        </p:nvSpPr>
        <p:spPr/>
        <p:txBody>
          <a:bodyPr/>
          <a:lstStyle/>
          <a:p>
            <a:r>
              <a:rPr lang="en-US" sz="4400" dirty="0"/>
              <a:t>Think about how the technologies you learn about can be leveraged in your business!</a:t>
            </a:r>
          </a:p>
        </p:txBody>
      </p:sp>
      <p:sp>
        <p:nvSpPr>
          <p:cNvPr id="3" name="Text Placeholder 2">
            <a:extLst>
              <a:ext uri="{FF2B5EF4-FFF2-40B4-BE49-F238E27FC236}">
                <a16:creationId xmlns:a16="http://schemas.microsoft.com/office/drawing/2014/main" id="{1D358A2B-9812-43CD-889D-503F8806C7B9}"/>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848516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indent="0">
              <a:buNone/>
            </a:pPr>
            <a:r>
              <a:rPr lang="en-US" b="1" dirty="0"/>
              <a:t>How deep is your knowledge of Azure Cloud Solutions?</a:t>
            </a:r>
          </a:p>
          <a:p>
            <a:pPr marL="0" lvl="0" indent="0">
              <a:buNone/>
            </a:pPr>
            <a:endParaRPr lang="en-US" dirty="0"/>
          </a:p>
          <a:p>
            <a:pPr marL="0" lvl="0" indent="0">
              <a:buNone/>
            </a:pPr>
            <a:r>
              <a:rPr lang="en-US" dirty="0"/>
              <a:t>1. I know Azure and its offerings really well </a:t>
            </a:r>
          </a:p>
          <a:p>
            <a:pPr marL="0" lvl="0" indent="0">
              <a:buNone/>
            </a:pPr>
            <a:endParaRPr lang="en-US" dirty="0"/>
          </a:p>
          <a:p>
            <a:pPr marL="0" lvl="0" indent="0">
              <a:buNone/>
            </a:pPr>
            <a:r>
              <a:rPr lang="en-US" dirty="0"/>
              <a:t>2. I have a good base knowledge of Azure </a:t>
            </a:r>
          </a:p>
          <a:p>
            <a:pPr marL="0" lvl="0" indent="0">
              <a:buNone/>
            </a:pPr>
            <a:endParaRPr lang="en-US" dirty="0"/>
          </a:p>
          <a:p>
            <a:pPr marL="0" lvl="0" indent="0">
              <a:buNone/>
            </a:pPr>
            <a:r>
              <a:rPr lang="en-US" dirty="0"/>
              <a:t>3. I know some of Azure </a:t>
            </a:r>
          </a:p>
          <a:p>
            <a:pPr marL="0" lvl="0" indent="0">
              <a:buNone/>
            </a:pPr>
            <a:endParaRPr lang="en-US" dirty="0"/>
          </a:p>
          <a:p>
            <a:pPr marL="0" lvl="0" indent="0">
              <a:buNone/>
            </a:pPr>
            <a:r>
              <a:rPr lang="en-US" dirty="0"/>
              <a:t>4. I’m just getting started with Azure </a:t>
            </a:r>
          </a:p>
          <a:p>
            <a:pPr marL="0" indent="0">
              <a:buNone/>
            </a:pPr>
            <a:endParaRPr lang="en-US" dirty="0"/>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F7ED7948-2A3B-4997-BE60-45D253D8A0B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4825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indent="0">
              <a:buNone/>
            </a:pPr>
            <a:r>
              <a:rPr lang="en-US" b="1" dirty="0"/>
              <a:t>Are you planning on taking the Azure Certification Exam related to this content?</a:t>
            </a:r>
          </a:p>
          <a:p>
            <a:pPr marL="0" lvl="0" indent="0">
              <a:buNone/>
            </a:pPr>
            <a:endParaRPr lang="en-US" dirty="0"/>
          </a:p>
          <a:p>
            <a:pPr marL="0" lvl="0" indent="0">
              <a:buNone/>
            </a:pPr>
            <a:r>
              <a:rPr lang="en-US" dirty="0"/>
              <a:t>1. Yes  </a:t>
            </a:r>
          </a:p>
          <a:p>
            <a:pPr marL="0" lvl="0" indent="0">
              <a:buNone/>
            </a:pPr>
            <a:endParaRPr lang="en-US" dirty="0"/>
          </a:p>
          <a:p>
            <a:pPr marL="0" lvl="0" indent="0">
              <a:buNone/>
            </a:pPr>
            <a:r>
              <a:rPr lang="en-US" dirty="0"/>
              <a:t>2. Maybe, I’m interested in finding out more </a:t>
            </a:r>
          </a:p>
          <a:p>
            <a:pPr marL="0" lvl="0" indent="0">
              <a:buNone/>
            </a:pPr>
            <a:endParaRPr lang="en-US" dirty="0"/>
          </a:p>
          <a:p>
            <a:pPr marL="0" lvl="0" indent="0">
              <a:buNone/>
            </a:pPr>
            <a:r>
              <a:rPr lang="en-US" dirty="0"/>
              <a:t>3. No</a:t>
            </a:r>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7E6A6F4D-01E2-4988-87FF-CAD32E4A9C7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4149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lvl="0" indent="0">
              <a:buNone/>
            </a:pPr>
            <a:r>
              <a:rPr lang="en-US" b="1" dirty="0"/>
              <a:t>Do you feel you are educationally ready to deliver Azure Solutions Now?</a:t>
            </a:r>
          </a:p>
          <a:p>
            <a:pPr marL="0" lvl="0" indent="0">
              <a:buNone/>
            </a:pPr>
            <a:endParaRPr lang="en-US" dirty="0"/>
          </a:p>
          <a:p>
            <a:pPr marL="0" lvl="0" indent="0">
              <a:buNone/>
            </a:pPr>
            <a:r>
              <a:rPr lang="en-US" dirty="0"/>
              <a:t>1. Yes, Ready to go</a:t>
            </a:r>
          </a:p>
          <a:p>
            <a:pPr marL="0" lvl="0" indent="0">
              <a:buNone/>
            </a:pPr>
            <a:endParaRPr lang="en-US" dirty="0"/>
          </a:p>
          <a:p>
            <a:pPr marL="0" lvl="0" indent="0">
              <a:buNone/>
            </a:pPr>
            <a:r>
              <a:rPr lang="en-US" dirty="0"/>
              <a:t>2. Maybe, after doing homework, I will be ready</a:t>
            </a:r>
          </a:p>
          <a:p>
            <a:pPr marL="0" lvl="0" indent="0">
              <a:buNone/>
            </a:pPr>
            <a:endParaRPr lang="en-US" dirty="0"/>
          </a:p>
          <a:p>
            <a:pPr marL="0" lvl="0" indent="0">
              <a:buNone/>
            </a:pPr>
            <a:r>
              <a:rPr lang="en-US" dirty="0"/>
              <a:t>3. No </a:t>
            </a:r>
          </a:p>
          <a:p>
            <a:endParaRPr lang="en-US" dirty="0"/>
          </a:p>
        </p:txBody>
      </p:sp>
      <p:sp>
        <p:nvSpPr>
          <p:cNvPr id="5" name="Text Placeholder 4">
            <a:extLst>
              <a:ext uri="{FF2B5EF4-FFF2-40B4-BE49-F238E27FC236}">
                <a16:creationId xmlns:a16="http://schemas.microsoft.com/office/drawing/2014/main" id="{C46B783F-A19C-4745-94D5-3967B8B9274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0516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BF685D-E89E-4FAE-8E2F-DA0ED7526EFA}"/>
              </a:ext>
            </a:extLst>
          </p:cNvPr>
          <p:cNvSpPr>
            <a:spLocks noGrp="1"/>
          </p:cNvSpPr>
          <p:nvPr>
            <p:ph type="title"/>
          </p:nvPr>
        </p:nvSpPr>
        <p:spPr>
          <a:xfrm>
            <a:off x="269301" y="1635910"/>
            <a:ext cx="7171336" cy="1793090"/>
          </a:xfrm>
        </p:spPr>
        <p:txBody>
          <a:bodyPr/>
          <a:lstStyle/>
          <a:p>
            <a:r>
              <a:rPr lang="en-US" dirty="0">
                <a:solidFill>
                  <a:schemeClr val="bg1"/>
                </a:solidFill>
              </a:rPr>
              <a:t>Buckle Up!!!	</a:t>
            </a:r>
          </a:p>
        </p:txBody>
      </p:sp>
      <p:sp>
        <p:nvSpPr>
          <p:cNvPr id="6" name="Text Placeholder 5">
            <a:extLst>
              <a:ext uri="{FF2B5EF4-FFF2-40B4-BE49-F238E27FC236}">
                <a16:creationId xmlns:a16="http://schemas.microsoft.com/office/drawing/2014/main" id="{2C0DAE10-FA59-4E38-8B1A-5528DA491123}"/>
              </a:ext>
            </a:extLst>
          </p:cNvPr>
          <p:cNvSpPr>
            <a:spLocks noGrp="1"/>
          </p:cNvSpPr>
          <p:nvPr>
            <p:ph type="body" sz="quarter" idx="12"/>
          </p:nvPr>
        </p:nvSpPr>
        <p:spPr>
          <a:xfrm>
            <a:off x="269301" y="2980944"/>
            <a:ext cx="7171337" cy="2689956"/>
          </a:xfrm>
        </p:spPr>
        <p:txBody>
          <a:bodyPr/>
          <a:lstStyle/>
          <a:p>
            <a:pPr marL="457200" indent="-457200">
              <a:buFont typeface="Arial" panose="020B0604020202020204" pitchFamily="34" charset="0"/>
              <a:buChar char="•"/>
            </a:pPr>
            <a:r>
              <a:rPr lang="en-US" dirty="0">
                <a:solidFill>
                  <a:schemeClr val="bg1"/>
                </a:solidFill>
              </a:rPr>
              <a:t>Early morning sessions are foundational </a:t>
            </a:r>
          </a:p>
          <a:p>
            <a:pPr marL="457200" indent="-457200">
              <a:buFont typeface="Arial" panose="020B0604020202020204" pitchFamily="34" charset="0"/>
              <a:buChar char="•"/>
            </a:pPr>
            <a:r>
              <a:rPr lang="en-US" dirty="0">
                <a:solidFill>
                  <a:schemeClr val="bg1"/>
                </a:solidFill>
              </a:rPr>
              <a:t>Everything else we dive deep into AZURE!</a:t>
            </a:r>
          </a:p>
        </p:txBody>
      </p:sp>
    </p:spTree>
    <p:extLst>
      <p:ext uri="{BB962C8B-B14F-4D97-AF65-F5344CB8AC3E}">
        <p14:creationId xmlns:p14="http://schemas.microsoft.com/office/powerpoint/2010/main" val="29437070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527E47B-2B98-46BE-80D1-A17CDF7A4867}"/>
              </a:ext>
            </a:extLst>
          </p:cNvPr>
          <p:cNvSpPr>
            <a:spLocks noGrp="1"/>
          </p:cNvSpPr>
          <p:nvPr>
            <p:ph type="body" sz="quarter" idx="10"/>
          </p:nvPr>
        </p:nvSpPr>
        <p:spPr/>
        <p:txBody>
          <a:bodyPr/>
          <a:lstStyle/>
          <a:p>
            <a:r>
              <a:rPr lang="en-US" dirty="0">
                <a:latin typeface="+mj-lt"/>
              </a:rPr>
              <a:t>Do not present the following slides in the opening.  They are for later in the event.</a:t>
            </a:r>
          </a:p>
        </p:txBody>
      </p:sp>
      <p:sp>
        <p:nvSpPr>
          <p:cNvPr id="10" name="Text Placeholder 9">
            <a:extLst>
              <a:ext uri="{FF2B5EF4-FFF2-40B4-BE49-F238E27FC236}">
                <a16:creationId xmlns:a16="http://schemas.microsoft.com/office/drawing/2014/main" id="{0F3E69F5-8345-4298-BBB6-8B881B030627}"/>
              </a:ext>
            </a:extLst>
          </p:cNvPr>
          <p:cNvSpPr>
            <a:spLocks noGrp="1"/>
          </p:cNvSpPr>
          <p:nvPr>
            <p:ph type="body" sz="quarter" idx="11"/>
          </p:nvPr>
        </p:nvSpPr>
        <p:spPr/>
        <p:txBody>
          <a:bodyPr/>
          <a:lstStyle/>
          <a:p>
            <a:endParaRPr lang="en-US">
              <a:latin typeface="+mj-lt"/>
            </a:endParaRPr>
          </a:p>
        </p:txBody>
      </p:sp>
      <p:sp>
        <p:nvSpPr>
          <p:cNvPr id="8" name="Title 7">
            <a:extLst>
              <a:ext uri="{FF2B5EF4-FFF2-40B4-BE49-F238E27FC236}">
                <a16:creationId xmlns:a16="http://schemas.microsoft.com/office/drawing/2014/main" id="{3692DFB4-6EB4-40F8-8C54-7AA5E6D01A1A}"/>
              </a:ext>
            </a:extLst>
          </p:cNvPr>
          <p:cNvSpPr>
            <a:spLocks noGrp="1"/>
          </p:cNvSpPr>
          <p:nvPr>
            <p:ph type="title"/>
          </p:nvPr>
        </p:nvSpPr>
        <p:spPr/>
        <p:txBody>
          <a:bodyPr/>
          <a:lstStyle/>
          <a:p>
            <a:r>
              <a:rPr lang="en-US" dirty="0">
                <a:latin typeface="+mj-lt"/>
              </a:rPr>
              <a:t>Following slides are NOT for the morning.  They are Making it real</a:t>
            </a:r>
          </a:p>
        </p:txBody>
      </p:sp>
    </p:spTree>
    <p:extLst>
      <p:ext uri="{BB962C8B-B14F-4D97-AF65-F5344CB8AC3E}">
        <p14:creationId xmlns:p14="http://schemas.microsoft.com/office/powerpoint/2010/main" val="336598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Good Afternoon!!!! Pause for program identification</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348252" y="1934580"/>
            <a:ext cx="532865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5880101" y="1934580"/>
            <a:ext cx="506730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01518F6D-9E26-48C6-8EF4-A9D1CC82A56B}"/>
              </a:ext>
            </a:extLst>
          </p:cNvPr>
          <p:cNvGraphicFramePr>
            <a:graphicFrameLocks noGrp="1"/>
          </p:cNvGraphicFramePr>
          <p:nvPr>
            <p:extLst/>
          </p:nvPr>
        </p:nvGraphicFramePr>
        <p:xfrm>
          <a:off x="348251" y="2328161"/>
          <a:ext cx="5501390" cy="3832788"/>
        </p:xfrm>
        <a:graphic>
          <a:graphicData uri="http://schemas.openxmlformats.org/drawingml/2006/table">
            <a:tbl>
              <a:tblPr firstRow="1" firstCol="1" bandRow="1">
                <a:tableStyleId>{93296810-A885-4BE3-A3E7-6D5BEEA58F35}</a:tableStyleId>
              </a:tblPr>
              <a:tblGrid>
                <a:gridCol w="970595">
                  <a:extLst>
                    <a:ext uri="{9D8B030D-6E8A-4147-A177-3AD203B41FA5}">
                      <a16:colId xmlns:a16="http://schemas.microsoft.com/office/drawing/2014/main" val="4175684789"/>
                    </a:ext>
                  </a:extLst>
                </a:gridCol>
                <a:gridCol w="3094658">
                  <a:extLst>
                    <a:ext uri="{9D8B030D-6E8A-4147-A177-3AD203B41FA5}">
                      <a16:colId xmlns:a16="http://schemas.microsoft.com/office/drawing/2014/main" val="1461180872"/>
                    </a:ext>
                  </a:extLst>
                </a:gridCol>
                <a:gridCol w="1436137">
                  <a:extLst>
                    <a:ext uri="{9D8B030D-6E8A-4147-A177-3AD203B41FA5}">
                      <a16:colId xmlns:a16="http://schemas.microsoft.com/office/drawing/2014/main" val="46893290"/>
                    </a:ext>
                  </a:extLst>
                </a:gridCol>
              </a:tblGrid>
              <a:tr h="34006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Time</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Topic</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p>
                      <a:pPr marL="0" marR="0" algn="ctr">
                        <a:lnSpc>
                          <a:spcPct val="107000"/>
                        </a:lnSpc>
                        <a:spcBef>
                          <a:spcPts val="0"/>
                        </a:spcBef>
                        <a:spcAft>
                          <a:spcPts val="0"/>
                        </a:spcAft>
                      </a:pPr>
                      <a:r>
                        <a:rPr lang="en-US" sz="1400" b="0" dirty="0">
                          <a:solidFill>
                            <a:schemeClr val="tx1"/>
                          </a:solidFill>
                          <a:effectLst/>
                        </a:rPr>
                        <a:t>Speaker</a:t>
                      </a:r>
                      <a:endParaRPr lang="en-US"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extLst>
                  <a:ext uri="{0D108BD9-81ED-4DB2-BD59-A6C34878D82A}">
                    <a16:rowId xmlns:a16="http://schemas.microsoft.com/office/drawing/2014/main" val="4179354093"/>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8:30 – 9:00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dirty="0">
                          <a:effectLst/>
                        </a:rPr>
                        <a:t>Breakfast, registration, setup</a:t>
                      </a:r>
                      <a:endParaRPr lang="en-US" sz="1050" dirty="0">
                        <a:effectLst/>
                        <a:latin typeface="+mn-lt"/>
                        <a:ea typeface="Calibri" panose="020F0502020204030204" pitchFamily="34" charset="0"/>
                        <a:cs typeface="Times New Roman" panose="02020603050405020304" pitchFamily="18" charset="0"/>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46952229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kern="1200" dirty="0">
                          <a:solidFill>
                            <a:schemeClr val="tx1"/>
                          </a:solidFill>
                          <a:effectLst/>
                        </a:rPr>
                        <a:t>8:45 – 9:00</a:t>
                      </a:r>
                      <a:endParaRPr lang="en-US" sz="1100" b="1" kern="1200" dirty="0">
                        <a:solidFill>
                          <a:schemeClr val="tx1"/>
                        </a:solidFill>
                        <a:effectLst/>
                        <a:latin typeface="Calibri" panose="020F0502020204030204"/>
                        <a:ea typeface="+mn-ea"/>
                        <a:cs typeface="+mn-cs"/>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Welcome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Ryan Sockalosky</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959229963"/>
                  </a:ext>
                </a:extLst>
              </a:tr>
              <a:tr h="266853">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100" kern="1200" dirty="0">
                          <a:solidFill>
                            <a:schemeClr val="tx1"/>
                          </a:solidFill>
                          <a:effectLst/>
                          <a:latin typeface="Calibri" panose="020F0502020204030204" pitchFamily="34" charset="0"/>
                          <a:cs typeface="Calibri" panose="020F0502020204030204" pitchFamily="34" charset="0"/>
                        </a:rPr>
                        <a:t>8:45</a:t>
                      </a:r>
                      <a:r>
                        <a:rPr lang="en-US" sz="1100" dirty="0">
                          <a:solidFill>
                            <a:schemeClr val="tx1"/>
                          </a:solidFill>
                          <a:effectLst/>
                          <a:latin typeface="Calibri" panose="020F0502020204030204" pitchFamily="34" charset="0"/>
                          <a:cs typeface="Calibri" panose="020F0502020204030204" pitchFamily="34" charset="0"/>
                        </a:rPr>
                        <a:t> </a:t>
                      </a:r>
                      <a:r>
                        <a:rPr lang="en-US" sz="1100" kern="1200" dirty="0">
                          <a:solidFill>
                            <a:schemeClr val="tx1"/>
                          </a:solidFill>
                          <a:effectLst/>
                          <a:latin typeface="Calibri" panose="020F0502020204030204" pitchFamily="34" charset="0"/>
                          <a:cs typeface="Calibri" panose="020F0502020204030204" pitchFamily="34" charset="0"/>
                        </a:rPr>
                        <a:t>– 9:00</a:t>
                      </a:r>
                      <a:endParaRPr lang="en-US" sz="1100" b="1" kern="1200" dirty="0">
                        <a:solidFill>
                          <a:schemeClr val="tx1"/>
                        </a:solidFill>
                        <a:effectLst/>
                        <a:latin typeface="Calibri" panose="020F0502020204030204" pitchFamily="34" charset="0"/>
                        <a:ea typeface="+mn-ea"/>
                        <a:cs typeface="Calibri" panose="020F0502020204030204" pitchFamily="34" charset="0"/>
                      </a:endParaRPr>
                    </a:p>
                  </a:txBody>
                  <a:tcPr marL="73025" marR="73025" marT="18415" marB="18415">
                    <a:solidFill>
                      <a:srgbClr val="FFC000"/>
                    </a:solidFill>
                  </a:tcPr>
                </a:tc>
                <a:tc>
                  <a:txBody>
                    <a:bodyPr/>
                    <a:lstStyle/>
                    <a:p>
                      <a:pPr marL="0" marR="0">
                        <a:lnSpc>
                          <a:spcPct val="107000"/>
                        </a:lnSpc>
                        <a:spcBef>
                          <a:spcPts val="0"/>
                        </a:spcBef>
                        <a:spcAft>
                          <a:spcPts val="0"/>
                        </a:spcAft>
                      </a:pPr>
                      <a:r>
                        <a:rPr lang="en-US" sz="1200" kern="1200" dirty="0">
                          <a:solidFill>
                            <a:schemeClr val="dk1"/>
                          </a:solidFill>
                          <a:effectLst/>
                          <a:latin typeface="Calibri" panose="020F0502020204030204"/>
                          <a:ea typeface="+mn-ea"/>
                          <a:cs typeface="+mn-cs"/>
                        </a:rPr>
                        <a:t>Agenda Overview</a:t>
                      </a:r>
                    </a:p>
                  </a:txBody>
                  <a:tcPr marL="73025" marR="73025" marT="18415" marB="18415"/>
                </a:tc>
                <a:tc>
                  <a:txBody>
                    <a:bodyPr/>
                    <a:lstStyle/>
                    <a:p>
                      <a:pPr marL="0" marR="0">
                        <a:lnSpc>
                          <a:spcPct val="107000"/>
                        </a:lnSpc>
                        <a:spcBef>
                          <a:spcPts val="0"/>
                        </a:spcBef>
                        <a:spcAft>
                          <a:spcPts val="0"/>
                        </a:spcAft>
                      </a:pPr>
                      <a:r>
                        <a:rPr lang="en-US" sz="1200" kern="1200" dirty="0">
                          <a:effectLst/>
                        </a:rPr>
                        <a:t>Dan Stolts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323904783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9:15 – 10:15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Becoming a Cloud Architect &amp; DevOps</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71444396"/>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10:15 – 10:30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8095645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10:30 – 11:30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Data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Patrick</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96784993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11:30 – 12:30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Network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solidFill>
                            <a:schemeClr val="dk1"/>
                          </a:solidFill>
                          <a:effectLst/>
                          <a:latin typeface="+mn-lt"/>
                          <a:ea typeface="+mn-ea"/>
                          <a:cs typeface="+mn-cs"/>
                        </a:rPr>
                        <a:t>Coach</a:t>
                      </a:r>
                    </a:p>
                  </a:txBody>
                  <a:tcPr marL="73025" marR="73025" marT="18415" marB="18415"/>
                </a:tc>
                <a:extLst>
                  <a:ext uri="{0D108BD9-81ED-4DB2-BD59-A6C34878D82A}">
                    <a16:rowId xmlns:a16="http://schemas.microsoft.com/office/drawing/2014/main" val="2253729830"/>
                  </a:ext>
                </a:extLst>
              </a:tr>
              <a:tr h="27191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12:30 – 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940681861"/>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1:30 – 2:45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Compute Infrastructure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45569522"/>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2:45 – 3:00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147355969"/>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3:00 – 3:45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Security &amp; Identity Solutions</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Coach</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966923279"/>
                  </a:ext>
                </a:extLst>
              </a:tr>
              <a:tr h="50946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3:45 – 5:00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with Practical Application – Brainstorming &amp; Labs</a:t>
                      </a:r>
                      <a:endParaRPr lang="en-US" sz="1200" kern="1200" dirty="0">
                        <a:solidFill>
                          <a:schemeClr val="dk1"/>
                        </a:solidFill>
                        <a:effectLst/>
                        <a:latin typeface="+mn-lt"/>
                        <a:ea typeface="+mn-ea"/>
                        <a:cs typeface="+mn-cs"/>
                      </a:endParaRPr>
                    </a:p>
                  </a:txBody>
                  <a:tcPr marL="73025" marR="73025" marT="18415" marB="18415">
                    <a:solidFill>
                      <a:srgbClr val="92D050"/>
                    </a:solidFill>
                  </a:tcPr>
                </a:tc>
                <a:tc>
                  <a:txBody>
                    <a:bodyPr/>
                    <a:lstStyle/>
                    <a:p>
                      <a:pPr marL="0" marR="0">
                        <a:lnSpc>
                          <a:spcPct val="107000"/>
                        </a:lnSpc>
                        <a:spcBef>
                          <a:spcPts val="0"/>
                        </a:spcBef>
                        <a:spcAft>
                          <a:spcPts val="0"/>
                        </a:spcAft>
                      </a:pPr>
                      <a:r>
                        <a:rPr lang="en-US" sz="1200" kern="1200" dirty="0">
                          <a:effectLst/>
                        </a:rPr>
                        <a:t>Dan, Coach, Patrick, Others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351582022"/>
                  </a:ext>
                </a:extLst>
              </a:tr>
            </a:tbl>
          </a:graphicData>
        </a:graphic>
      </p:graphicFrame>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1126721" y="718935"/>
            <a:ext cx="5085688" cy="1215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eaLnBrk="0" hangingPunct="0"/>
            <a:r>
              <a:rPr lang="en-US" altLang="en-US" sz="1600" dirty="0">
                <a:latin typeface="Calibri Light" panose="020F0302020204030204" pitchFamily="34" charset="0"/>
                <a:ea typeface="Times New Roman" panose="02020603050405020304" pitchFamily="18" charset="0"/>
                <a:cs typeface="Calibri Light" panose="020F0302020204030204" pitchFamily="34" charset="0"/>
              </a:rPr>
              <a:t>Room</a:t>
            </a:r>
            <a:r>
              <a:rPr lang="en-US" altLang="en-US" sz="1600" b="0" dirty="0">
                <a:latin typeface="Calibri Light" panose="020F0302020204030204" pitchFamily="34" charset="0"/>
                <a:ea typeface="Times New Roman" panose="02020603050405020304" pitchFamily="18" charset="0"/>
                <a:cs typeface="Calibri Light" panose="020F0302020204030204" pitchFamily="34" charset="0"/>
              </a:rPr>
              <a:t>:   1st Floor – Washington/Jefferson</a:t>
            </a:r>
            <a:endParaRPr lang="en-US" altLang="en-US" sz="500" b="0" dirty="0"/>
          </a:p>
          <a:p>
            <a:pPr eaLnBrk="0" hangingPunct="0"/>
            <a:r>
              <a:rPr lang="en-US" altLang="en-US" sz="1600" dirty="0" err="1">
                <a:latin typeface="Calibri Light" panose="020F0302020204030204" pitchFamily="34" charset="0"/>
                <a:ea typeface="Calibri" panose="020F0502020204030204" pitchFamily="34" charset="0"/>
                <a:cs typeface="Calibri Light" panose="020F0302020204030204" pitchFamily="34" charset="0"/>
              </a:rPr>
              <a:t>WiFi</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eaLnBrk="0" hangingPunct="0"/>
            <a:r>
              <a:rPr lang="en-US" altLang="en-US" sz="1600" dirty="0">
                <a:latin typeface="Calibri Light" panose="020F0302020204030204" pitchFamily="34" charset="0"/>
                <a:cs typeface="Calibri Light" panose="020F0302020204030204" pitchFamily="34" charset="0"/>
              </a:rPr>
              <a:t>Content:</a:t>
            </a:r>
            <a:r>
              <a:rPr lang="en-US" altLang="en-US" sz="1600" b="0" dirty="0">
                <a:latin typeface="Calibri Light" panose="020F0302020204030204" pitchFamily="34" charset="0"/>
                <a:cs typeface="Calibri Light" panose="020F0302020204030204" pitchFamily="34" charset="0"/>
              </a:rPr>
              <a:t> </a:t>
            </a:r>
            <a:r>
              <a:rPr lang="en-US" altLang="en-US" sz="1600" b="0" dirty="0">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a:t>
            </a:r>
          </a:p>
          <a:p>
            <a:pPr eaLnBrk="0" hangingPunct="0"/>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Folders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Decks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Presentations\2018-05-14\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Labs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Labs\</a:t>
            </a:r>
            <a:endParaRPr lang="en-US" altLang="en-US" sz="1600" b="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BD9DDC48-6854-4D90-BE64-52480D1A0E90}"/>
              </a:ext>
            </a:extLst>
          </p:cNvPr>
          <p:cNvSpPr/>
          <p:nvPr/>
        </p:nvSpPr>
        <p:spPr>
          <a:xfrm>
            <a:off x="8028432" y="1142091"/>
            <a:ext cx="3929107" cy="307777"/>
          </a:xfrm>
          <a:prstGeom prst="rect">
            <a:avLst/>
          </a:prstGeom>
        </p:spPr>
        <p:txBody>
          <a:bodyPr wrap="square">
            <a:spAutoFit/>
          </a:bodyPr>
          <a:lstStyle/>
          <a:p>
            <a:pPr algn="r"/>
            <a:r>
              <a:rPr lang="en-US" altLang="en-US" sz="1400" dirty="0">
                <a:latin typeface="Calibri Light" panose="020F0302020204030204" pitchFamily="34" charset="0"/>
                <a:ea typeface="Calibri" panose="020F0502020204030204" pitchFamily="34" charset="0"/>
                <a:cs typeface="Calibri Light" panose="020F0302020204030204" pitchFamily="34" charset="0"/>
              </a:rPr>
              <a:t>Program Home:</a:t>
            </a:r>
            <a:r>
              <a:rPr lang="en-US" altLang="en-US" sz="1400" b="0" dirty="0">
                <a:latin typeface="Calibri Light" panose="020F0302020204030204" pitchFamily="34" charset="0"/>
                <a:ea typeface="Calibri" panose="020F0502020204030204" pitchFamily="34" charset="0"/>
                <a:cs typeface="Calibri Light" panose="020F0302020204030204" pitchFamily="34" charset="0"/>
              </a:rPr>
              <a:t>  </a:t>
            </a:r>
            <a:r>
              <a:rPr lang="en-US" altLang="en-US" sz="1400" b="0" dirty="0">
                <a:latin typeface="Calibri Light" panose="020F0302020204030204" pitchFamily="34" charset="0"/>
                <a:ea typeface="Calibri" panose="020F0502020204030204" pitchFamily="34" charset="0"/>
                <a:cs typeface="Calibri Light" panose="020F0302020204030204" pitchFamily="34" charset="0"/>
                <a:hlinkClick r:id="rId4"/>
              </a:rPr>
              <a:t>https://aka.ms/certup</a:t>
            </a:r>
            <a:endParaRPr lang="en-US" sz="1400" dirty="0"/>
          </a:p>
        </p:txBody>
      </p:sp>
      <p:graphicFrame>
        <p:nvGraphicFramePr>
          <p:cNvPr id="13" name="Content Placeholder 9">
            <a:extLst>
              <a:ext uri="{FF2B5EF4-FFF2-40B4-BE49-F238E27FC236}">
                <a16:creationId xmlns:a16="http://schemas.microsoft.com/office/drawing/2014/main" id="{79162419-215D-48FD-ADB0-28B7F581466C}"/>
              </a:ext>
            </a:extLst>
          </p:cNvPr>
          <p:cNvGraphicFramePr>
            <a:graphicFrameLocks/>
          </p:cNvGraphicFramePr>
          <p:nvPr>
            <p:extLst/>
          </p:nvPr>
        </p:nvGraphicFramePr>
        <p:xfrm>
          <a:off x="5923192" y="2343920"/>
          <a:ext cx="5858175" cy="3363596"/>
        </p:xfrm>
        <a:graphic>
          <a:graphicData uri="http://schemas.openxmlformats.org/drawingml/2006/table">
            <a:tbl>
              <a:tblPr firstRow="1" firstCol="1" bandRow="1">
                <a:tableStyleId>{93296810-A885-4BE3-A3E7-6D5BEEA58F35}</a:tableStyleId>
              </a:tblPr>
              <a:tblGrid>
                <a:gridCol w="1119446">
                  <a:extLst>
                    <a:ext uri="{9D8B030D-6E8A-4147-A177-3AD203B41FA5}">
                      <a16:colId xmlns:a16="http://schemas.microsoft.com/office/drawing/2014/main" val="150431079"/>
                    </a:ext>
                  </a:extLst>
                </a:gridCol>
                <a:gridCol w="3463926">
                  <a:extLst>
                    <a:ext uri="{9D8B030D-6E8A-4147-A177-3AD203B41FA5}">
                      <a16:colId xmlns:a16="http://schemas.microsoft.com/office/drawing/2014/main" val="3945521454"/>
                    </a:ext>
                  </a:extLst>
                </a:gridCol>
                <a:gridCol w="1274803">
                  <a:extLst>
                    <a:ext uri="{9D8B030D-6E8A-4147-A177-3AD203B41FA5}">
                      <a16:colId xmlns:a16="http://schemas.microsoft.com/office/drawing/2014/main" val="3505592105"/>
                    </a:ext>
                  </a:extLst>
                </a:gridCol>
              </a:tblGrid>
              <a:tr h="28053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Time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Topic</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Speaker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extLst>
                  <a:ext uri="{0D108BD9-81ED-4DB2-BD59-A6C34878D82A}">
                    <a16:rowId xmlns:a16="http://schemas.microsoft.com/office/drawing/2014/main" val="1777369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8:30 – 9:00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Breakfast, registration, setup</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278574935"/>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9:00 – 10:15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Exam Tips and Architecting for your company</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4107098080"/>
                  </a:ext>
                </a:extLst>
              </a:tr>
              <a:tr h="22964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10:15 – 10:30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3795867663"/>
                  </a:ext>
                </a:extLst>
              </a:tr>
              <a:tr h="25626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10:30 – 12:00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1</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43961611"/>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12:00 – 1:00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2334962994"/>
                  </a:ext>
                </a:extLst>
              </a:tr>
              <a:tr h="27751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1:00 – 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2</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301065520"/>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2:00 – 3:15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for Operations</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Patrick</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9264634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3:15 – 3:30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Break</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077161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3:30 – 4:15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230967596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4:15 – 4:45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Architecting Real World Solutions –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4216081526"/>
                  </a:ext>
                </a:extLst>
              </a:tr>
              <a:tr h="271121">
                <a:tc>
                  <a:txBody>
                    <a:bodyPr/>
                    <a:lstStyle/>
                    <a:p>
                      <a:pPr marL="0" marR="0" algn="ctr" defTabSz="914400" rtl="0" eaLnBrk="1" latinLnBrk="0" hangingPunct="1">
                        <a:lnSpc>
                          <a:spcPct val="107000"/>
                        </a:lnSpc>
                        <a:spcBef>
                          <a:spcPts val="0"/>
                        </a:spcBef>
                        <a:spcAft>
                          <a:spcPts val="0"/>
                        </a:spcAft>
                      </a:pPr>
                      <a:r>
                        <a:rPr lang="en-US" sz="1200" b="1" kern="1200" dirty="0">
                          <a:solidFill>
                            <a:schemeClr val="lt1"/>
                          </a:solidFill>
                          <a:effectLst/>
                          <a:latin typeface="Calibri" panose="020F0502020204030204" pitchFamily="34" charset="0"/>
                          <a:ea typeface="+mn-ea"/>
                          <a:cs typeface="Calibri" panose="020F0502020204030204" pitchFamily="34" charset="0"/>
                        </a:rPr>
                        <a:t>4:45-5:00</a:t>
                      </a:r>
                    </a:p>
                  </a:txBody>
                  <a:tcPr marL="60221" marR="60221" marT="15186" marB="15186">
                    <a:solidFill>
                      <a:srgbClr val="0070C0"/>
                    </a:solidFill>
                  </a:tcPr>
                </a:tc>
                <a:tc>
                  <a:txBody>
                    <a:bodyPr/>
                    <a:lstStyle/>
                    <a:p>
                      <a:pPr marL="0" marR="0" algn="l" defTabSz="914400" rtl="0" eaLnBrk="1" latinLnBrk="0" hangingPunct="1">
                        <a:lnSpc>
                          <a:spcPct val="107000"/>
                        </a:lnSpc>
                        <a:spcBef>
                          <a:spcPts val="0"/>
                        </a:spcBef>
                        <a:spcAft>
                          <a:spcPts val="0"/>
                        </a:spcAft>
                      </a:pPr>
                      <a:r>
                        <a:rPr lang="en-US" sz="1200" kern="1200" dirty="0">
                          <a:solidFill>
                            <a:schemeClr val="dk1"/>
                          </a:solidFill>
                          <a:effectLst/>
                          <a:latin typeface="Calibri" panose="020F0502020204030204" pitchFamily="34" charset="0"/>
                          <a:ea typeface="+mn-ea"/>
                          <a:cs typeface="Calibri" panose="020F0502020204030204" pitchFamily="34" charset="0"/>
                        </a:rPr>
                        <a:t>Wrap-Up/Closing Next Steps and Homework (Labs)</a:t>
                      </a:r>
                    </a:p>
                  </a:txBody>
                  <a:tcPr marL="60221" marR="60221" marT="15186" marB="15186">
                    <a:solidFill>
                      <a:srgbClr val="D8DEE7"/>
                    </a:solidFill>
                  </a:tcPr>
                </a:tc>
                <a:tc>
                  <a:txBody>
                    <a:bodyPr/>
                    <a:lstStyle/>
                    <a:p>
                      <a:pPr marL="0" marR="0">
                        <a:lnSpc>
                          <a:spcPct val="107000"/>
                        </a:lnSpc>
                        <a:spcBef>
                          <a:spcPts val="0"/>
                        </a:spcBef>
                        <a:spcAft>
                          <a:spcPts val="0"/>
                        </a:spcAft>
                      </a:pP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149476677"/>
                  </a:ext>
                </a:extLst>
              </a:tr>
            </a:tbl>
          </a:graphicData>
        </a:graphic>
      </p:graphicFrame>
      <p:sp>
        <p:nvSpPr>
          <p:cNvPr id="4" name="Rectangle 3">
            <a:extLst>
              <a:ext uri="{FF2B5EF4-FFF2-40B4-BE49-F238E27FC236}">
                <a16:creationId xmlns:a16="http://schemas.microsoft.com/office/drawing/2014/main" id="{466DB7E9-4989-4BA8-AC4F-EBA688DE4992}"/>
              </a:ext>
            </a:extLst>
          </p:cNvPr>
          <p:cNvSpPr/>
          <p:nvPr/>
        </p:nvSpPr>
        <p:spPr>
          <a:xfrm>
            <a:off x="9047748" y="1452312"/>
            <a:ext cx="3021563" cy="338554"/>
          </a:xfrm>
          <a:prstGeom prst="rect">
            <a:avLst/>
          </a:prstGeom>
        </p:spPr>
        <p:txBody>
          <a:bodyPr wrap="square">
            <a:spAutoFit/>
          </a:bodyPr>
          <a:lstStyle/>
          <a:p>
            <a:r>
              <a:rPr lang="en-US" sz="800" dirty="0"/>
              <a:t>Microsoft Office - 5 Wayside Rd, Burlington, MA</a:t>
            </a:r>
          </a:p>
          <a:p>
            <a:r>
              <a:rPr lang="en-US" sz="800" dirty="0"/>
              <a:t>1st Floor – Washington/Jefferson</a:t>
            </a:r>
          </a:p>
        </p:txBody>
      </p:sp>
    </p:spTree>
    <p:extLst>
      <p:ext uri="{BB962C8B-B14F-4D97-AF65-F5344CB8AC3E}">
        <p14:creationId xmlns:p14="http://schemas.microsoft.com/office/powerpoint/2010/main" val="999219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8852-72A0-4110-8702-D7608E03DEEF}"/>
              </a:ext>
            </a:extLst>
          </p:cNvPr>
          <p:cNvSpPr>
            <a:spLocks noGrp="1"/>
          </p:cNvSpPr>
          <p:nvPr>
            <p:ph type="title"/>
          </p:nvPr>
        </p:nvSpPr>
        <p:spPr/>
        <p:txBody>
          <a:bodyPr/>
          <a:lstStyle/>
          <a:p>
            <a:r>
              <a:rPr lang="en-US" sz="4000" dirty="0"/>
              <a:t>Program Roadmap</a:t>
            </a:r>
          </a:p>
        </p:txBody>
      </p:sp>
      <p:sp>
        <p:nvSpPr>
          <p:cNvPr id="5" name="Text Placeholder 4">
            <a:extLst>
              <a:ext uri="{FF2B5EF4-FFF2-40B4-BE49-F238E27FC236}">
                <a16:creationId xmlns:a16="http://schemas.microsoft.com/office/drawing/2014/main" id="{B758977E-FD52-4501-8A0F-7E719084ABDA}"/>
              </a:ext>
            </a:extLst>
          </p:cNvPr>
          <p:cNvSpPr>
            <a:spLocks noGrp="1"/>
          </p:cNvSpPr>
          <p:nvPr>
            <p:ph type="body" idx="1"/>
          </p:nvPr>
        </p:nvSpPr>
        <p:spPr/>
        <p:txBody>
          <a:bodyPr/>
          <a:lstStyle/>
          <a:p>
            <a:r>
              <a:rPr lang="en-US" dirty="0"/>
              <a:t>So Far…</a:t>
            </a:r>
          </a:p>
        </p:txBody>
      </p:sp>
      <p:sp>
        <p:nvSpPr>
          <p:cNvPr id="6" name="Content Placeholder 5">
            <a:extLst>
              <a:ext uri="{FF2B5EF4-FFF2-40B4-BE49-F238E27FC236}">
                <a16:creationId xmlns:a16="http://schemas.microsoft.com/office/drawing/2014/main" id="{12DF21E5-1F68-4522-9624-1AEA122B76E2}"/>
              </a:ext>
            </a:extLst>
          </p:cNvPr>
          <p:cNvSpPr>
            <a:spLocks noGrp="1"/>
          </p:cNvSpPr>
          <p:nvPr>
            <p:ph sz="half" idx="2"/>
          </p:nvPr>
        </p:nvSpPr>
        <p:spPr/>
        <p:txBody>
          <a:bodyPr/>
          <a:lstStyle/>
          <a:p>
            <a:r>
              <a:rPr lang="en-US" dirty="0"/>
              <a:t>Certification Training (85% Pass Rate)</a:t>
            </a:r>
          </a:p>
          <a:p>
            <a:pPr lvl="1"/>
            <a:r>
              <a:rPr lang="en-US" dirty="0"/>
              <a:t>70-533 Implementing Azure Solutions</a:t>
            </a:r>
          </a:p>
          <a:p>
            <a:pPr lvl="1"/>
            <a:r>
              <a:rPr lang="en-US" dirty="0"/>
              <a:t>70-535 Architecting Azure Solutions</a:t>
            </a:r>
          </a:p>
          <a:p>
            <a:pPr lvl="1"/>
            <a:r>
              <a:rPr lang="en-US" dirty="0"/>
              <a:t>70-475 Big Data</a:t>
            </a:r>
          </a:p>
          <a:p>
            <a:pPr lvl="1"/>
            <a:r>
              <a:rPr lang="en-US" dirty="0"/>
              <a:t>70-774 Machine Learning</a:t>
            </a:r>
          </a:p>
          <a:p>
            <a:pPr lvl="1"/>
            <a:r>
              <a:rPr lang="en-US" dirty="0"/>
              <a:t>70-777 Cosmos DB</a:t>
            </a:r>
          </a:p>
          <a:p>
            <a:pPr lvl="1"/>
            <a:r>
              <a:rPr lang="en-US" dirty="0"/>
              <a:t>Linux on Azure (with Linux Foundation) Kicks off June 2018</a:t>
            </a:r>
          </a:p>
          <a:p>
            <a:r>
              <a:rPr lang="en-US" dirty="0"/>
              <a:t>Pilot Deep Dives</a:t>
            </a:r>
          </a:p>
          <a:p>
            <a:pPr lvl="1"/>
            <a:r>
              <a:rPr lang="en-US" dirty="0"/>
              <a:t>DevOps</a:t>
            </a:r>
          </a:p>
          <a:p>
            <a:pPr lvl="1"/>
            <a:r>
              <a:rPr lang="en-US" dirty="0"/>
              <a:t>Many Projects, many customers</a:t>
            </a:r>
          </a:p>
          <a:p>
            <a:pPr lvl="1"/>
            <a:endParaRPr lang="en-US" dirty="0"/>
          </a:p>
        </p:txBody>
      </p:sp>
      <p:sp>
        <p:nvSpPr>
          <p:cNvPr id="7" name="Text Placeholder 6">
            <a:extLst>
              <a:ext uri="{FF2B5EF4-FFF2-40B4-BE49-F238E27FC236}">
                <a16:creationId xmlns:a16="http://schemas.microsoft.com/office/drawing/2014/main" id="{306EF029-6EBC-4474-AB84-B264F3D13AD6}"/>
              </a:ext>
            </a:extLst>
          </p:cNvPr>
          <p:cNvSpPr>
            <a:spLocks noGrp="1"/>
          </p:cNvSpPr>
          <p:nvPr>
            <p:ph type="body" sz="quarter" idx="3"/>
          </p:nvPr>
        </p:nvSpPr>
        <p:spPr/>
        <p:txBody>
          <a:bodyPr/>
          <a:lstStyle/>
          <a:p>
            <a:r>
              <a:rPr lang="en-US" dirty="0"/>
              <a:t>Next Fiscal Year Starting July 2018</a:t>
            </a:r>
          </a:p>
        </p:txBody>
      </p:sp>
      <p:sp>
        <p:nvSpPr>
          <p:cNvPr id="8" name="Content Placeholder 7">
            <a:extLst>
              <a:ext uri="{FF2B5EF4-FFF2-40B4-BE49-F238E27FC236}">
                <a16:creationId xmlns:a16="http://schemas.microsoft.com/office/drawing/2014/main" id="{C402B894-A126-43CD-9C54-B09885D50664}"/>
              </a:ext>
            </a:extLst>
          </p:cNvPr>
          <p:cNvSpPr>
            <a:spLocks noGrp="1"/>
          </p:cNvSpPr>
          <p:nvPr>
            <p:ph sz="quarter" idx="4"/>
          </p:nvPr>
        </p:nvSpPr>
        <p:spPr/>
        <p:txBody>
          <a:bodyPr/>
          <a:lstStyle/>
          <a:p>
            <a:r>
              <a:rPr lang="en-US" dirty="0"/>
              <a:t>Certification Training</a:t>
            </a:r>
          </a:p>
          <a:p>
            <a:pPr lvl="1"/>
            <a:r>
              <a:rPr lang="en-US" dirty="0"/>
              <a:t>70-458 DevOps on Azure</a:t>
            </a:r>
          </a:p>
          <a:p>
            <a:pPr lvl="1"/>
            <a:r>
              <a:rPr lang="en-US" dirty="0"/>
              <a:t>70-532 Developing Azure Solutions</a:t>
            </a:r>
          </a:p>
          <a:p>
            <a:r>
              <a:rPr lang="en-US" dirty="0"/>
              <a:t>Create Deep Learning path for all technologies</a:t>
            </a:r>
          </a:p>
        </p:txBody>
      </p:sp>
      <p:sp>
        <p:nvSpPr>
          <p:cNvPr id="9" name="Text Placeholder 8">
            <a:extLst>
              <a:ext uri="{FF2B5EF4-FFF2-40B4-BE49-F238E27FC236}">
                <a16:creationId xmlns:a16="http://schemas.microsoft.com/office/drawing/2014/main" id="{D192705C-8289-4D13-8782-8DDF87E325B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17629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Agenda and Logistics</a:t>
            </a:r>
            <a:br>
              <a:rPr lang="en-US" dirty="0"/>
            </a:br>
            <a:r>
              <a:rPr lang="en-US" dirty="0"/>
              <a:t>70-535 Architecting Azure Solutions</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348252" y="1934580"/>
            <a:ext cx="532865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5880101" y="1934580"/>
            <a:ext cx="506730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01518F6D-9E26-48C6-8EF4-A9D1CC82A56B}"/>
              </a:ext>
            </a:extLst>
          </p:cNvPr>
          <p:cNvGraphicFramePr>
            <a:graphicFrameLocks noGrp="1"/>
          </p:cNvGraphicFramePr>
          <p:nvPr>
            <p:extLst>
              <p:ext uri="{D42A27DB-BD31-4B8C-83A1-F6EECF244321}">
                <p14:modId xmlns:p14="http://schemas.microsoft.com/office/powerpoint/2010/main" val="1605579118"/>
              </p:ext>
            </p:extLst>
          </p:nvPr>
        </p:nvGraphicFramePr>
        <p:xfrm>
          <a:off x="348251" y="2328161"/>
          <a:ext cx="5501390" cy="3832788"/>
        </p:xfrm>
        <a:graphic>
          <a:graphicData uri="http://schemas.openxmlformats.org/drawingml/2006/table">
            <a:tbl>
              <a:tblPr firstRow="1" firstCol="1" bandRow="1">
                <a:tableStyleId>{93296810-A885-4BE3-A3E7-6D5BEEA58F35}</a:tableStyleId>
              </a:tblPr>
              <a:tblGrid>
                <a:gridCol w="970595">
                  <a:extLst>
                    <a:ext uri="{9D8B030D-6E8A-4147-A177-3AD203B41FA5}">
                      <a16:colId xmlns:a16="http://schemas.microsoft.com/office/drawing/2014/main" val="4175684789"/>
                    </a:ext>
                  </a:extLst>
                </a:gridCol>
                <a:gridCol w="3094658">
                  <a:extLst>
                    <a:ext uri="{9D8B030D-6E8A-4147-A177-3AD203B41FA5}">
                      <a16:colId xmlns:a16="http://schemas.microsoft.com/office/drawing/2014/main" val="1461180872"/>
                    </a:ext>
                  </a:extLst>
                </a:gridCol>
                <a:gridCol w="1436137">
                  <a:extLst>
                    <a:ext uri="{9D8B030D-6E8A-4147-A177-3AD203B41FA5}">
                      <a16:colId xmlns:a16="http://schemas.microsoft.com/office/drawing/2014/main" val="46893290"/>
                    </a:ext>
                  </a:extLst>
                </a:gridCol>
              </a:tblGrid>
              <a:tr h="34006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Time</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Topic</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p>
                      <a:pPr marL="0" marR="0" algn="ctr">
                        <a:lnSpc>
                          <a:spcPct val="107000"/>
                        </a:lnSpc>
                        <a:spcBef>
                          <a:spcPts val="0"/>
                        </a:spcBef>
                        <a:spcAft>
                          <a:spcPts val="0"/>
                        </a:spcAft>
                      </a:pPr>
                      <a:r>
                        <a:rPr lang="en-US" sz="1400" b="0" dirty="0">
                          <a:solidFill>
                            <a:schemeClr val="tx1"/>
                          </a:solidFill>
                          <a:effectLst/>
                        </a:rPr>
                        <a:t>Speaker</a:t>
                      </a:r>
                      <a:endParaRPr lang="en-US"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extLst>
                  <a:ext uri="{0D108BD9-81ED-4DB2-BD59-A6C34878D82A}">
                    <a16:rowId xmlns:a16="http://schemas.microsoft.com/office/drawing/2014/main" val="4179354093"/>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8:30 – 9:00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dirty="0">
                          <a:effectLst/>
                        </a:rPr>
                        <a:t>Breakfast, registration, setup</a:t>
                      </a:r>
                      <a:endParaRPr lang="en-US" sz="1050" dirty="0">
                        <a:effectLst/>
                        <a:latin typeface="+mn-lt"/>
                        <a:ea typeface="Calibri" panose="020F0502020204030204" pitchFamily="34" charset="0"/>
                        <a:cs typeface="Times New Roman" panose="02020603050405020304" pitchFamily="18" charset="0"/>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46952229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kern="1200" dirty="0">
                          <a:solidFill>
                            <a:schemeClr val="tx1"/>
                          </a:solidFill>
                          <a:effectLst/>
                        </a:rPr>
                        <a:t>8:45 – 9:00</a:t>
                      </a:r>
                      <a:endParaRPr lang="en-US" sz="1100" b="1" kern="1200" dirty="0">
                        <a:solidFill>
                          <a:schemeClr val="tx1"/>
                        </a:solidFill>
                        <a:effectLst/>
                        <a:latin typeface="Calibri" panose="020F0502020204030204"/>
                        <a:ea typeface="+mn-ea"/>
                        <a:cs typeface="+mn-cs"/>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Welcome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Ryan Sockalosky</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959229963"/>
                  </a:ext>
                </a:extLst>
              </a:tr>
              <a:tr h="266853">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100" kern="1200" dirty="0">
                          <a:solidFill>
                            <a:schemeClr val="tx1"/>
                          </a:solidFill>
                          <a:effectLst/>
                          <a:latin typeface="Calibri" panose="020F0502020204030204" pitchFamily="34" charset="0"/>
                          <a:cs typeface="Calibri" panose="020F0502020204030204" pitchFamily="34" charset="0"/>
                        </a:rPr>
                        <a:t>8:45</a:t>
                      </a:r>
                      <a:r>
                        <a:rPr lang="en-US" sz="1100" dirty="0">
                          <a:solidFill>
                            <a:schemeClr val="tx1"/>
                          </a:solidFill>
                          <a:effectLst/>
                          <a:latin typeface="Calibri" panose="020F0502020204030204" pitchFamily="34" charset="0"/>
                          <a:cs typeface="Calibri" panose="020F0502020204030204" pitchFamily="34" charset="0"/>
                        </a:rPr>
                        <a:t> </a:t>
                      </a:r>
                      <a:r>
                        <a:rPr lang="en-US" sz="1100" kern="1200" dirty="0">
                          <a:solidFill>
                            <a:schemeClr val="tx1"/>
                          </a:solidFill>
                          <a:effectLst/>
                          <a:latin typeface="Calibri" panose="020F0502020204030204" pitchFamily="34" charset="0"/>
                          <a:cs typeface="Calibri" panose="020F0502020204030204" pitchFamily="34" charset="0"/>
                        </a:rPr>
                        <a:t>– 9:00</a:t>
                      </a:r>
                      <a:endParaRPr lang="en-US" sz="1100" b="1" kern="1200" dirty="0">
                        <a:solidFill>
                          <a:schemeClr val="tx1"/>
                        </a:solidFill>
                        <a:effectLst/>
                        <a:latin typeface="Calibri" panose="020F0502020204030204" pitchFamily="34" charset="0"/>
                        <a:ea typeface="+mn-ea"/>
                        <a:cs typeface="Calibri" panose="020F0502020204030204" pitchFamily="34" charset="0"/>
                      </a:endParaRPr>
                    </a:p>
                  </a:txBody>
                  <a:tcPr marL="73025" marR="73025" marT="18415" marB="18415">
                    <a:solidFill>
                      <a:srgbClr val="FFC000"/>
                    </a:solidFill>
                  </a:tcPr>
                </a:tc>
                <a:tc>
                  <a:txBody>
                    <a:bodyPr/>
                    <a:lstStyle/>
                    <a:p>
                      <a:pPr marL="0" marR="0">
                        <a:lnSpc>
                          <a:spcPct val="107000"/>
                        </a:lnSpc>
                        <a:spcBef>
                          <a:spcPts val="0"/>
                        </a:spcBef>
                        <a:spcAft>
                          <a:spcPts val="0"/>
                        </a:spcAft>
                      </a:pPr>
                      <a:r>
                        <a:rPr lang="en-US" sz="1200" kern="1200" dirty="0">
                          <a:solidFill>
                            <a:schemeClr val="dk1"/>
                          </a:solidFill>
                          <a:effectLst/>
                          <a:latin typeface="Calibri" panose="020F0502020204030204"/>
                          <a:ea typeface="+mn-ea"/>
                          <a:cs typeface="+mn-cs"/>
                        </a:rPr>
                        <a:t>Agenda Overview</a:t>
                      </a:r>
                    </a:p>
                  </a:txBody>
                  <a:tcPr marL="73025" marR="73025" marT="18415" marB="18415"/>
                </a:tc>
                <a:tc>
                  <a:txBody>
                    <a:bodyPr/>
                    <a:lstStyle/>
                    <a:p>
                      <a:pPr marL="0" marR="0">
                        <a:lnSpc>
                          <a:spcPct val="107000"/>
                        </a:lnSpc>
                        <a:spcBef>
                          <a:spcPts val="0"/>
                        </a:spcBef>
                        <a:spcAft>
                          <a:spcPts val="0"/>
                        </a:spcAft>
                      </a:pPr>
                      <a:r>
                        <a:rPr lang="en-US" sz="1200" kern="1200" dirty="0">
                          <a:effectLst/>
                        </a:rPr>
                        <a:t>Dan Stolts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323904783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9:15 – 10:15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Becoming a Cloud Architect &amp; DevOps</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71444396"/>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10:15 – 10:30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8095645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10:30 – 11:30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Data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Patrick</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96784993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11:30 – 12:30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Network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solidFill>
                            <a:schemeClr val="dk1"/>
                          </a:solidFill>
                          <a:effectLst/>
                          <a:latin typeface="+mn-lt"/>
                          <a:ea typeface="+mn-ea"/>
                          <a:cs typeface="+mn-cs"/>
                        </a:rPr>
                        <a:t>Coach</a:t>
                      </a:r>
                    </a:p>
                  </a:txBody>
                  <a:tcPr marL="73025" marR="73025" marT="18415" marB="18415"/>
                </a:tc>
                <a:extLst>
                  <a:ext uri="{0D108BD9-81ED-4DB2-BD59-A6C34878D82A}">
                    <a16:rowId xmlns:a16="http://schemas.microsoft.com/office/drawing/2014/main" val="2253729830"/>
                  </a:ext>
                </a:extLst>
              </a:tr>
              <a:tr h="27191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12:30 – 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940681861"/>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1:30 – 2:45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Compute Infrastructure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45569522"/>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2:45 – 3:00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147355969"/>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3:00 – 3:45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Security &amp; Identity Solutions</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Coach</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966923279"/>
                  </a:ext>
                </a:extLst>
              </a:tr>
              <a:tr h="50946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3:45 – 5:00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with Practical Application – Brainstorming &amp; Labs</a:t>
                      </a:r>
                      <a:endParaRPr lang="en-US" sz="1200" kern="1200" dirty="0">
                        <a:solidFill>
                          <a:schemeClr val="dk1"/>
                        </a:solidFill>
                        <a:effectLst/>
                        <a:latin typeface="+mn-lt"/>
                        <a:ea typeface="+mn-ea"/>
                        <a:cs typeface="+mn-cs"/>
                      </a:endParaRPr>
                    </a:p>
                  </a:txBody>
                  <a:tcPr marL="73025" marR="73025" marT="18415" marB="18415">
                    <a:solidFill>
                      <a:srgbClr val="92D050"/>
                    </a:solidFill>
                  </a:tcPr>
                </a:tc>
                <a:tc>
                  <a:txBody>
                    <a:bodyPr/>
                    <a:lstStyle/>
                    <a:p>
                      <a:pPr marL="0" marR="0">
                        <a:lnSpc>
                          <a:spcPct val="107000"/>
                        </a:lnSpc>
                        <a:spcBef>
                          <a:spcPts val="0"/>
                        </a:spcBef>
                        <a:spcAft>
                          <a:spcPts val="0"/>
                        </a:spcAft>
                      </a:pPr>
                      <a:r>
                        <a:rPr lang="en-US" sz="1200" kern="1200" dirty="0">
                          <a:effectLst/>
                        </a:rPr>
                        <a:t>Dan, Coach, Patrick, Others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351582022"/>
                  </a:ext>
                </a:extLst>
              </a:tr>
            </a:tbl>
          </a:graphicData>
        </a:graphic>
      </p:graphicFrame>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1126721" y="718935"/>
            <a:ext cx="5594160" cy="1215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eaLnBrk="0" hangingPunct="0"/>
            <a:r>
              <a:rPr lang="en-US" altLang="en-US" sz="1600" dirty="0">
                <a:latin typeface="Calibri Light" panose="020F0302020204030204" pitchFamily="34" charset="0"/>
                <a:ea typeface="Times New Roman" panose="02020603050405020304" pitchFamily="18" charset="0"/>
                <a:cs typeface="Calibri Light" panose="020F0302020204030204" pitchFamily="34" charset="0"/>
              </a:rPr>
              <a:t>Room</a:t>
            </a:r>
            <a:r>
              <a:rPr lang="en-US" altLang="en-US" sz="1600" b="0" dirty="0">
                <a:latin typeface="Calibri Light" panose="020F0302020204030204" pitchFamily="34" charset="0"/>
                <a:ea typeface="Times New Roman" panose="02020603050405020304" pitchFamily="18" charset="0"/>
                <a:cs typeface="Calibri Light" panose="020F0302020204030204" pitchFamily="34" charset="0"/>
              </a:rPr>
              <a:t>:   1st Floor – Washington/Jefferson</a:t>
            </a:r>
            <a:endParaRPr lang="en-US" altLang="en-US" sz="500" b="0" dirty="0"/>
          </a:p>
          <a:p>
            <a:pPr eaLnBrk="0" hangingPunct="0"/>
            <a:r>
              <a:rPr lang="en-US" altLang="en-US" sz="1600" dirty="0" err="1">
                <a:latin typeface="Calibri Light" panose="020F0302020204030204" pitchFamily="34" charset="0"/>
                <a:ea typeface="Calibri" panose="020F0502020204030204" pitchFamily="34" charset="0"/>
                <a:cs typeface="Calibri Light" panose="020F0302020204030204" pitchFamily="34" charset="0"/>
              </a:rPr>
              <a:t>WiFi</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eaLnBrk="0" hangingPunct="0"/>
            <a:r>
              <a:rPr lang="en-US" altLang="en-US" sz="1600" dirty="0">
                <a:latin typeface="Calibri Light" panose="020F0302020204030204" pitchFamily="34" charset="0"/>
                <a:cs typeface="Calibri Light" panose="020F0302020204030204" pitchFamily="34" charset="0"/>
              </a:rPr>
              <a:t>Content:</a:t>
            </a:r>
            <a:r>
              <a:rPr lang="en-US" altLang="en-US" sz="1600" b="0" dirty="0">
                <a:latin typeface="Calibri Light" panose="020F0302020204030204" pitchFamily="34" charset="0"/>
                <a:cs typeface="Calibri Light" panose="020F0302020204030204" pitchFamily="34" charset="0"/>
              </a:rPr>
              <a:t> </a:t>
            </a:r>
            <a:r>
              <a:rPr lang="en-US" altLang="en-US" sz="1600" b="0" dirty="0">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a:t>
            </a:r>
          </a:p>
          <a:p>
            <a:pPr eaLnBrk="0" hangingPunct="0"/>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Folders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Decks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Presentations\2018-05-14-Boston\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Labs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Labs\</a:t>
            </a:r>
            <a:endParaRPr lang="en-US" altLang="en-US" sz="1600" b="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BD9DDC48-6854-4D90-BE64-52480D1A0E90}"/>
              </a:ext>
            </a:extLst>
          </p:cNvPr>
          <p:cNvSpPr/>
          <p:nvPr/>
        </p:nvSpPr>
        <p:spPr>
          <a:xfrm>
            <a:off x="8028432" y="1142091"/>
            <a:ext cx="3929107" cy="307777"/>
          </a:xfrm>
          <a:prstGeom prst="rect">
            <a:avLst/>
          </a:prstGeom>
        </p:spPr>
        <p:txBody>
          <a:bodyPr wrap="square">
            <a:spAutoFit/>
          </a:bodyPr>
          <a:lstStyle/>
          <a:p>
            <a:pPr algn="r"/>
            <a:r>
              <a:rPr lang="en-US" altLang="en-US" sz="1400" dirty="0">
                <a:latin typeface="Calibri Light" panose="020F0302020204030204" pitchFamily="34" charset="0"/>
                <a:ea typeface="Calibri" panose="020F0502020204030204" pitchFamily="34" charset="0"/>
                <a:cs typeface="Calibri Light" panose="020F0302020204030204" pitchFamily="34" charset="0"/>
              </a:rPr>
              <a:t>Program Home:</a:t>
            </a:r>
            <a:r>
              <a:rPr lang="en-US" altLang="en-US" sz="1400" b="0" dirty="0">
                <a:latin typeface="Calibri Light" panose="020F0302020204030204" pitchFamily="34" charset="0"/>
                <a:ea typeface="Calibri" panose="020F0502020204030204" pitchFamily="34" charset="0"/>
                <a:cs typeface="Calibri Light" panose="020F0302020204030204" pitchFamily="34" charset="0"/>
              </a:rPr>
              <a:t>  </a:t>
            </a:r>
            <a:r>
              <a:rPr lang="en-US" altLang="en-US" sz="1400" b="0" dirty="0">
                <a:latin typeface="Calibri Light" panose="020F0302020204030204" pitchFamily="34" charset="0"/>
                <a:ea typeface="Calibri" panose="020F0502020204030204" pitchFamily="34" charset="0"/>
                <a:cs typeface="Calibri Light" panose="020F0302020204030204" pitchFamily="34" charset="0"/>
                <a:hlinkClick r:id="rId4"/>
              </a:rPr>
              <a:t>https://aka.ms/certup</a:t>
            </a:r>
            <a:endParaRPr lang="en-US" sz="1400" dirty="0"/>
          </a:p>
        </p:txBody>
      </p:sp>
      <p:graphicFrame>
        <p:nvGraphicFramePr>
          <p:cNvPr id="13" name="Content Placeholder 9">
            <a:extLst>
              <a:ext uri="{FF2B5EF4-FFF2-40B4-BE49-F238E27FC236}">
                <a16:creationId xmlns:a16="http://schemas.microsoft.com/office/drawing/2014/main" id="{79162419-215D-48FD-ADB0-28B7F581466C}"/>
              </a:ext>
            </a:extLst>
          </p:cNvPr>
          <p:cNvGraphicFramePr>
            <a:graphicFrameLocks/>
          </p:cNvGraphicFramePr>
          <p:nvPr>
            <p:extLst>
              <p:ext uri="{D42A27DB-BD31-4B8C-83A1-F6EECF244321}">
                <p14:modId xmlns:p14="http://schemas.microsoft.com/office/powerpoint/2010/main" val="3948977511"/>
              </p:ext>
            </p:extLst>
          </p:nvPr>
        </p:nvGraphicFramePr>
        <p:xfrm>
          <a:off x="5923192" y="2343920"/>
          <a:ext cx="5858175" cy="3353119"/>
        </p:xfrm>
        <a:graphic>
          <a:graphicData uri="http://schemas.openxmlformats.org/drawingml/2006/table">
            <a:tbl>
              <a:tblPr firstRow="1" firstCol="1" bandRow="1">
                <a:tableStyleId>{93296810-A885-4BE3-A3E7-6D5BEEA58F35}</a:tableStyleId>
              </a:tblPr>
              <a:tblGrid>
                <a:gridCol w="1119446">
                  <a:extLst>
                    <a:ext uri="{9D8B030D-6E8A-4147-A177-3AD203B41FA5}">
                      <a16:colId xmlns:a16="http://schemas.microsoft.com/office/drawing/2014/main" val="150431079"/>
                    </a:ext>
                  </a:extLst>
                </a:gridCol>
                <a:gridCol w="3463926">
                  <a:extLst>
                    <a:ext uri="{9D8B030D-6E8A-4147-A177-3AD203B41FA5}">
                      <a16:colId xmlns:a16="http://schemas.microsoft.com/office/drawing/2014/main" val="3945521454"/>
                    </a:ext>
                  </a:extLst>
                </a:gridCol>
                <a:gridCol w="1274803">
                  <a:extLst>
                    <a:ext uri="{9D8B030D-6E8A-4147-A177-3AD203B41FA5}">
                      <a16:colId xmlns:a16="http://schemas.microsoft.com/office/drawing/2014/main" val="3505592105"/>
                    </a:ext>
                  </a:extLst>
                </a:gridCol>
              </a:tblGrid>
              <a:tr h="28053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Time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Topic</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Speaker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extLst>
                  <a:ext uri="{0D108BD9-81ED-4DB2-BD59-A6C34878D82A}">
                    <a16:rowId xmlns:a16="http://schemas.microsoft.com/office/drawing/2014/main" val="1777369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8:30 – 9:00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Breakfast, registration, setup</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278574935"/>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9:00 – 10:15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Exam Tips and Architecting for your company</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4107098080"/>
                  </a:ext>
                </a:extLst>
              </a:tr>
              <a:tr h="22964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10:15 – 10:30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3795867663"/>
                  </a:ext>
                </a:extLst>
              </a:tr>
              <a:tr h="25626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10:30 – 12:00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1</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43961611"/>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12:00 – 1:00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2334962994"/>
                  </a:ext>
                </a:extLst>
              </a:tr>
              <a:tr h="27751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1:00 – 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2</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301065520"/>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2:00 – 3:15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for Operations</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Patrick</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9264634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3:15 – 3:30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Break</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077161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3:30 – 4:15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230967596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4:15 – 4:45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Architecting Real World Solutions –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4216081526"/>
                  </a:ext>
                </a:extLst>
              </a:tr>
              <a:tr h="271121">
                <a:tc>
                  <a:txBody>
                    <a:bodyPr/>
                    <a:lstStyle/>
                    <a:p>
                      <a:pPr marL="0" marR="0" algn="ctr" defTabSz="914400" rtl="0" eaLnBrk="1" latinLnBrk="0" hangingPunct="1">
                        <a:lnSpc>
                          <a:spcPct val="107000"/>
                        </a:lnSpc>
                        <a:spcBef>
                          <a:spcPts val="0"/>
                        </a:spcBef>
                        <a:spcAft>
                          <a:spcPts val="0"/>
                        </a:spcAft>
                      </a:pPr>
                      <a:r>
                        <a:rPr lang="en-US" sz="1200" b="1" kern="1200" dirty="0">
                          <a:solidFill>
                            <a:schemeClr val="lt1"/>
                          </a:solidFill>
                          <a:effectLst/>
                          <a:latin typeface="Calibri" panose="020F0502020204030204" pitchFamily="34" charset="0"/>
                          <a:ea typeface="+mn-ea"/>
                          <a:cs typeface="Calibri" panose="020F0502020204030204" pitchFamily="34" charset="0"/>
                        </a:rPr>
                        <a:t>4:45-5:00</a:t>
                      </a:r>
                    </a:p>
                  </a:txBody>
                  <a:tcPr marL="60221" marR="60221" marT="15186" marB="15186">
                    <a:solidFill>
                      <a:srgbClr val="0070C0"/>
                    </a:solidFill>
                  </a:tcPr>
                </a:tc>
                <a:tc>
                  <a:txBody>
                    <a:bodyPr/>
                    <a:lstStyle/>
                    <a:p>
                      <a:pPr marL="0" marR="0" algn="l" defTabSz="914400" rtl="0" eaLnBrk="1" latinLnBrk="0" hangingPunct="1">
                        <a:lnSpc>
                          <a:spcPct val="107000"/>
                        </a:lnSpc>
                        <a:spcBef>
                          <a:spcPts val="0"/>
                        </a:spcBef>
                        <a:spcAft>
                          <a:spcPts val="0"/>
                        </a:spcAft>
                      </a:pPr>
                      <a:r>
                        <a:rPr lang="en-US" sz="1200" kern="1200" dirty="0">
                          <a:solidFill>
                            <a:schemeClr val="dk1"/>
                          </a:solidFill>
                          <a:effectLst/>
                          <a:latin typeface="Calibri" panose="020F0502020204030204" pitchFamily="34" charset="0"/>
                          <a:ea typeface="+mn-ea"/>
                          <a:cs typeface="Calibri" panose="020F0502020204030204" pitchFamily="34" charset="0"/>
                        </a:rPr>
                        <a:t>Wrap-Up/Closing Next Steps and Homework (Labs)</a:t>
                      </a:r>
                    </a:p>
                  </a:txBody>
                  <a:tcPr marL="60221" marR="60221" marT="15186" marB="15186">
                    <a:solidFill>
                      <a:srgbClr val="D8DEE7"/>
                    </a:solidFill>
                  </a:tcPr>
                </a:tc>
                <a:tc>
                  <a:txBody>
                    <a:bodyPr/>
                    <a:lstStyle/>
                    <a:p>
                      <a:pPr marL="0" marR="0">
                        <a:lnSpc>
                          <a:spcPct val="107000"/>
                        </a:lnSpc>
                        <a:spcBef>
                          <a:spcPts val="0"/>
                        </a:spcBef>
                        <a:spcAft>
                          <a:spcPts val="0"/>
                        </a:spcAft>
                      </a:pP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149476677"/>
                  </a:ext>
                </a:extLst>
              </a:tr>
            </a:tbl>
          </a:graphicData>
        </a:graphic>
      </p:graphicFrame>
      <p:sp>
        <p:nvSpPr>
          <p:cNvPr id="4" name="Rectangle 3">
            <a:extLst>
              <a:ext uri="{FF2B5EF4-FFF2-40B4-BE49-F238E27FC236}">
                <a16:creationId xmlns:a16="http://schemas.microsoft.com/office/drawing/2014/main" id="{466DB7E9-4989-4BA8-AC4F-EBA688DE4992}"/>
              </a:ext>
            </a:extLst>
          </p:cNvPr>
          <p:cNvSpPr/>
          <p:nvPr/>
        </p:nvSpPr>
        <p:spPr>
          <a:xfrm>
            <a:off x="9047748" y="1452312"/>
            <a:ext cx="3021563" cy="338554"/>
          </a:xfrm>
          <a:prstGeom prst="rect">
            <a:avLst/>
          </a:prstGeom>
        </p:spPr>
        <p:txBody>
          <a:bodyPr wrap="square">
            <a:spAutoFit/>
          </a:bodyPr>
          <a:lstStyle/>
          <a:p>
            <a:r>
              <a:rPr lang="en-US" sz="800" dirty="0"/>
              <a:t>Microsoft Office - 5 Wayside Rd, Burlington, MA</a:t>
            </a:r>
          </a:p>
          <a:p>
            <a:r>
              <a:rPr lang="en-US" sz="800" dirty="0"/>
              <a:t>1st Floor – Washington/Jefferson</a:t>
            </a:r>
          </a:p>
        </p:txBody>
      </p:sp>
    </p:spTree>
    <p:extLst>
      <p:ext uri="{BB962C8B-B14F-4D97-AF65-F5344CB8AC3E}">
        <p14:creationId xmlns:p14="http://schemas.microsoft.com/office/powerpoint/2010/main" val="1087970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63E01-41A1-40BF-9E87-744EEBF9845D}"/>
              </a:ext>
            </a:extLst>
          </p:cNvPr>
          <p:cNvSpPr>
            <a:spLocks noGrp="1"/>
          </p:cNvSpPr>
          <p:nvPr>
            <p:ph type="title"/>
          </p:nvPr>
        </p:nvSpPr>
        <p:spPr/>
        <p:txBody>
          <a:bodyPr/>
          <a:lstStyle/>
          <a:p>
            <a:r>
              <a:rPr lang="en-US" dirty="0"/>
              <a:t>Parking Lot  Speaker Panel</a:t>
            </a:r>
          </a:p>
        </p:txBody>
      </p:sp>
      <p:sp>
        <p:nvSpPr>
          <p:cNvPr id="4" name="Content Placeholder 3">
            <a:extLst>
              <a:ext uri="{FF2B5EF4-FFF2-40B4-BE49-F238E27FC236}">
                <a16:creationId xmlns:a16="http://schemas.microsoft.com/office/drawing/2014/main" id="{C6F827A9-8281-4C20-986B-48C8E91A87F1}"/>
              </a:ext>
            </a:extLst>
          </p:cNvPr>
          <p:cNvSpPr>
            <a:spLocks noGrp="1"/>
          </p:cNvSpPr>
          <p:nvPr>
            <p:ph idx="1"/>
          </p:nvPr>
        </p:nvSpPr>
        <p:spPr/>
        <p:txBody>
          <a:bodyPr/>
          <a:lstStyle/>
          <a:p>
            <a:r>
              <a:rPr lang="en-US" sz="2400" dirty="0"/>
              <a:t>User Experience Latency</a:t>
            </a:r>
          </a:p>
          <a:p>
            <a:r>
              <a:rPr lang="en-US" sz="2400" dirty="0"/>
              <a:t>Ingress and egress (latency and cost)</a:t>
            </a:r>
          </a:p>
          <a:p>
            <a:r>
              <a:rPr lang="en-US" sz="2400" dirty="0"/>
              <a:t>Hybrid Workloads</a:t>
            </a:r>
          </a:p>
          <a:p>
            <a:r>
              <a:rPr lang="en-US" sz="2400" dirty="0"/>
              <a:t>Automated Testing</a:t>
            </a:r>
          </a:p>
          <a:p>
            <a:r>
              <a:rPr lang="en-US" sz="2400" dirty="0"/>
              <a:t>Containers</a:t>
            </a:r>
          </a:p>
          <a:p>
            <a:r>
              <a:rPr lang="en-US" sz="2400" dirty="0"/>
              <a:t>Securing IaaS</a:t>
            </a:r>
          </a:p>
          <a:p>
            <a:r>
              <a:rPr lang="en-US" sz="2400" dirty="0"/>
              <a:t>Network Routing and Traffic Manager</a:t>
            </a:r>
          </a:p>
          <a:p>
            <a:r>
              <a:rPr lang="en-US" sz="2400" dirty="0"/>
              <a:t>SaaS Costs and Elastic Limits</a:t>
            </a:r>
          </a:p>
          <a:p>
            <a:r>
              <a:rPr lang="en-US" sz="2400" dirty="0"/>
              <a:t>Service Limits and Quota’s</a:t>
            </a:r>
          </a:p>
          <a:p>
            <a:r>
              <a:rPr lang="en-US" sz="2400" dirty="0"/>
              <a:t>Azure Batch?  More info needed</a:t>
            </a:r>
          </a:p>
          <a:p>
            <a:r>
              <a:rPr lang="en-US" sz="2400" dirty="0"/>
              <a:t>Moving real workloads to Azure (IIS, ASP, Java, Database)</a:t>
            </a:r>
          </a:p>
          <a:p>
            <a:r>
              <a:rPr lang="en-US" sz="2400" dirty="0"/>
              <a:t>Web App: turn off anonymous access at root </a:t>
            </a:r>
            <a:r>
              <a:rPr lang="en-US" sz="2400" dirty="0" err="1"/>
              <a:t>url</a:t>
            </a:r>
            <a:r>
              <a:rPr lang="en-US" sz="2400" dirty="0"/>
              <a:t> but allow at virtual app level</a:t>
            </a:r>
          </a:p>
        </p:txBody>
      </p:sp>
      <p:sp>
        <p:nvSpPr>
          <p:cNvPr id="5" name="Text Placeholder 4">
            <a:extLst>
              <a:ext uri="{FF2B5EF4-FFF2-40B4-BE49-F238E27FC236}">
                <a16:creationId xmlns:a16="http://schemas.microsoft.com/office/drawing/2014/main" id="{843B0A2D-3726-46C3-A05B-40E45EAB9FB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28046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BD32A4-95DA-4FE1-8B06-B63E6088522A}"/>
              </a:ext>
            </a:extLst>
          </p:cNvPr>
          <p:cNvSpPr>
            <a:spLocks noGrp="1"/>
          </p:cNvSpPr>
          <p:nvPr>
            <p:ph type="title"/>
          </p:nvPr>
        </p:nvSpPr>
        <p:spPr/>
        <p:txBody>
          <a:bodyPr/>
          <a:lstStyle/>
          <a:p>
            <a:pPr algn="r"/>
            <a:r>
              <a:rPr lang="en-US" dirty="0"/>
              <a:t>AWS to Azure Services</a:t>
            </a:r>
            <a:br>
              <a:rPr lang="en-US" dirty="0"/>
            </a:br>
            <a:r>
              <a:rPr lang="en-US" dirty="0"/>
              <a:t>Comparison</a:t>
            </a:r>
          </a:p>
        </p:txBody>
      </p:sp>
      <p:sp>
        <p:nvSpPr>
          <p:cNvPr id="9" name="Text Placeholder 8">
            <a:extLst>
              <a:ext uri="{FF2B5EF4-FFF2-40B4-BE49-F238E27FC236}">
                <a16:creationId xmlns:a16="http://schemas.microsoft.com/office/drawing/2014/main" id="{A7634EF3-7ADA-4234-96AA-6EBA3628D0D4}"/>
              </a:ext>
            </a:extLst>
          </p:cNvPr>
          <p:cNvSpPr>
            <a:spLocks noGrp="1"/>
          </p:cNvSpPr>
          <p:nvPr>
            <p:ph type="body" sz="quarter" idx="10"/>
          </p:nvPr>
        </p:nvSpPr>
        <p:spPr/>
        <p:txBody>
          <a:bodyPr/>
          <a:lstStyle/>
          <a:p>
            <a:endParaRPr lang="en-US" dirty="0"/>
          </a:p>
        </p:txBody>
      </p:sp>
      <p:pic>
        <p:nvPicPr>
          <p:cNvPr id="10" name="Picture 9">
            <a:extLst>
              <a:ext uri="{FF2B5EF4-FFF2-40B4-BE49-F238E27FC236}">
                <a16:creationId xmlns:a16="http://schemas.microsoft.com/office/drawing/2014/main" id="{BB1EB584-B979-4F9F-B690-5A929DF53DA3}"/>
              </a:ext>
            </a:extLst>
          </p:cNvPr>
          <p:cNvPicPr>
            <a:picLocks noChangeAspect="1"/>
          </p:cNvPicPr>
          <p:nvPr/>
        </p:nvPicPr>
        <p:blipFill>
          <a:blip r:embed="rId2"/>
          <a:stretch>
            <a:fillRect/>
          </a:stretch>
        </p:blipFill>
        <p:spPr>
          <a:xfrm>
            <a:off x="0" y="-4"/>
            <a:ext cx="6757714" cy="6858000"/>
          </a:xfrm>
          <a:prstGeom prst="rect">
            <a:avLst/>
          </a:prstGeom>
        </p:spPr>
      </p:pic>
      <p:sp>
        <p:nvSpPr>
          <p:cNvPr id="12" name="Rectangle 11">
            <a:extLst>
              <a:ext uri="{FF2B5EF4-FFF2-40B4-BE49-F238E27FC236}">
                <a16:creationId xmlns:a16="http://schemas.microsoft.com/office/drawing/2014/main" id="{5556F221-060B-465A-9510-1842BA585AC5}"/>
              </a:ext>
            </a:extLst>
          </p:cNvPr>
          <p:cNvSpPr/>
          <p:nvPr/>
        </p:nvSpPr>
        <p:spPr>
          <a:xfrm>
            <a:off x="7045036" y="5589277"/>
            <a:ext cx="5146964" cy="430887"/>
          </a:xfrm>
          <a:prstGeom prst="rect">
            <a:avLst/>
          </a:prstGeom>
        </p:spPr>
        <p:txBody>
          <a:bodyPr wrap="square">
            <a:spAutoFit/>
          </a:bodyPr>
          <a:lstStyle/>
          <a:p>
            <a:r>
              <a:rPr lang="en-US" sz="1100" dirty="0"/>
              <a:t>https://docs.microsoft.com/en-us/azure/architecture/aws-professional/services</a:t>
            </a:r>
          </a:p>
        </p:txBody>
      </p:sp>
      <p:pic>
        <p:nvPicPr>
          <p:cNvPr id="14" name="Picture 13">
            <a:extLst>
              <a:ext uri="{FF2B5EF4-FFF2-40B4-BE49-F238E27FC236}">
                <a16:creationId xmlns:a16="http://schemas.microsoft.com/office/drawing/2014/main" id="{6EF5C1BC-A58F-4456-8BD7-257A2FC6926B}"/>
              </a:ext>
            </a:extLst>
          </p:cNvPr>
          <p:cNvPicPr>
            <a:picLocks noChangeAspect="1"/>
          </p:cNvPicPr>
          <p:nvPr/>
        </p:nvPicPr>
        <p:blipFill>
          <a:blip r:embed="rId3"/>
          <a:stretch>
            <a:fillRect/>
          </a:stretch>
        </p:blipFill>
        <p:spPr>
          <a:xfrm>
            <a:off x="8153937" y="1463354"/>
            <a:ext cx="3803602" cy="3931285"/>
          </a:xfrm>
          <a:prstGeom prst="rect">
            <a:avLst/>
          </a:prstGeom>
        </p:spPr>
      </p:pic>
    </p:spTree>
    <p:extLst>
      <p:ext uri="{BB962C8B-B14F-4D97-AF65-F5344CB8AC3E}">
        <p14:creationId xmlns:p14="http://schemas.microsoft.com/office/powerpoint/2010/main" val="3154674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ADC221-A4FA-4258-96B7-E7E7289ACA80}"/>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42596814-1D0A-461B-BE5A-0AA0046B51B1}"/>
              </a:ext>
            </a:extLst>
          </p:cNvPr>
          <p:cNvSpPr>
            <a:spLocks noGrp="1"/>
          </p:cNvSpPr>
          <p:nvPr>
            <p:ph type="title"/>
          </p:nvPr>
        </p:nvSpPr>
        <p:spPr/>
        <p:txBody>
          <a:bodyPr/>
          <a:lstStyle/>
          <a:p>
            <a:r>
              <a:rPr lang="en-US" dirty="0"/>
              <a:t>Azure Capacity Planning</a:t>
            </a:r>
          </a:p>
        </p:txBody>
      </p:sp>
    </p:spTree>
    <p:extLst>
      <p:ext uri="{BB962C8B-B14F-4D97-AF65-F5344CB8AC3E}">
        <p14:creationId xmlns:p14="http://schemas.microsoft.com/office/powerpoint/2010/main" val="1593733174"/>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34B448A-FC0A-47E4-A885-3AD4BE7F4B78}"/>
              </a:ext>
            </a:extLst>
          </p:cNvPr>
          <p:cNvSpPr/>
          <p:nvPr/>
        </p:nvSpPr>
        <p:spPr>
          <a:xfrm>
            <a:off x="4333260" y="3734309"/>
            <a:ext cx="7858741" cy="31232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marL="285750" indent="-285750" fontAlgn="base">
              <a:buFont typeface="Arial" panose="020B0604020202020204" pitchFamily="34" charset="0"/>
              <a:buChar char="•"/>
            </a:pPr>
            <a:r>
              <a:rPr lang="en-US" sz="1600" dirty="0">
                <a:solidFill>
                  <a:srgbClr val="343E47"/>
                </a:solidFill>
              </a:rPr>
              <a:t>Limits help keep you cloud spending predictable by not allowing you to spin up the resources that could generate a huge monthly bill without you doing it on purpose. This save you and Microsoft money since they’d likely need to refund lots of cloud spending if all customers were allowed to go unchecked.</a:t>
            </a:r>
          </a:p>
          <a:p>
            <a:pPr fontAlgn="base"/>
            <a:endParaRPr lang="en-US" sz="1600" dirty="0">
              <a:solidFill>
                <a:srgbClr val="343E47"/>
              </a:solidFill>
            </a:endParaRPr>
          </a:p>
          <a:p>
            <a:pPr marL="285750" indent="-285750" fontAlgn="base">
              <a:buFont typeface="Arial" panose="020B0604020202020204" pitchFamily="34" charset="0"/>
              <a:buChar char="•"/>
            </a:pPr>
            <a:r>
              <a:rPr lang="en-US" sz="1600" dirty="0">
                <a:solidFill>
                  <a:srgbClr val="343E47"/>
                </a:solidFill>
              </a:rPr>
              <a:t>Limits help Microsoft throttle the growth of cloud usage; both within individual Azure Regions, as well as Globally across all their datacenter and regions. This allows Microsoft to ensure that individual customers aren’t able to overload any particular Azure Region or data center unexpectedly.</a:t>
            </a:r>
            <a:endParaRPr lang="en-US" sz="1600" b="0" i="0" dirty="0">
              <a:solidFill>
                <a:srgbClr val="343E47"/>
              </a:solidFill>
              <a:effectLst/>
            </a:endParaRPr>
          </a:p>
        </p:txBody>
      </p:sp>
      <p:sp>
        <p:nvSpPr>
          <p:cNvPr id="91" name="Rectangle 90">
            <a:extLst>
              <a:ext uri="{FF2B5EF4-FFF2-40B4-BE49-F238E27FC236}">
                <a16:creationId xmlns:a16="http://schemas.microsoft.com/office/drawing/2014/main" id="{AAB6B9C6-CCA5-4D35-A6EE-D46770A0B071}"/>
              </a:ext>
            </a:extLst>
          </p:cNvPr>
          <p:cNvSpPr/>
          <p:nvPr/>
        </p:nvSpPr>
        <p:spPr>
          <a:xfrm>
            <a:off x="4333260" y="601210"/>
            <a:ext cx="7858741" cy="25224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rgbClr val="505050"/>
              </a:solidFill>
              <a:latin typeface="Segoe UI"/>
              <a:ea typeface="Segoe UI" pitchFamily="34" charset="0"/>
              <a:cs typeface="Segoe UI" pitchFamily="34" charset="0"/>
            </a:endParaRPr>
          </a:p>
        </p:txBody>
      </p:sp>
      <p:sp>
        <p:nvSpPr>
          <p:cNvPr id="8" name="Rectangle 7"/>
          <p:cNvSpPr/>
          <p:nvPr/>
        </p:nvSpPr>
        <p:spPr>
          <a:xfrm>
            <a:off x="0" y="2949112"/>
            <a:ext cx="4251751" cy="1538804"/>
          </a:xfrm>
          <a:prstGeom prst="rect">
            <a:avLst/>
          </a:prstGeom>
        </p:spPr>
        <p:txBody>
          <a:bodyPr wrap="square" lIns="268851">
            <a:noAutofit/>
          </a:bodyPr>
          <a:lstStyle/>
          <a:p>
            <a:pPr defTabSz="914228"/>
            <a:r>
              <a:rPr lang="en-US" sz="4705" dirty="0">
                <a:solidFill>
                  <a:srgbClr val="505050"/>
                </a:solidFill>
                <a:latin typeface="Segoe UI Light"/>
              </a:rPr>
              <a:t>“But I Thought Azure had Infinite Capacity?”</a:t>
            </a:r>
          </a:p>
        </p:txBody>
      </p:sp>
      <p:sp>
        <p:nvSpPr>
          <p:cNvPr id="23" name="TextBox 22"/>
          <p:cNvSpPr txBox="1"/>
          <p:nvPr/>
        </p:nvSpPr>
        <p:spPr>
          <a:xfrm>
            <a:off x="1" y="6585960"/>
            <a:ext cx="1309795" cy="271554"/>
          </a:xfrm>
          <a:prstGeom prst="rect">
            <a:avLst/>
          </a:prstGeom>
          <a:noFill/>
        </p:spPr>
        <p:txBody>
          <a:bodyPr wrap="square" rtlCol="0" anchor="t">
            <a:spAutoFit/>
          </a:bodyPr>
          <a:lstStyle/>
          <a:p>
            <a:pPr defTabSz="914403"/>
            <a:r>
              <a:rPr lang="en-US" sz="1176" dirty="0">
                <a:solidFill>
                  <a:srgbClr val="FFFFFF"/>
                </a:solidFill>
                <a:latin typeface="Segoe UI"/>
                <a:cs typeface="Segoe UI"/>
              </a:rPr>
              <a:t>January </a:t>
            </a:r>
            <a:r>
              <a:rPr lang="en-US" sz="1176" dirty="0">
                <a:solidFill>
                  <a:srgbClr val="FFFFFF"/>
                </a:solidFill>
                <a:latin typeface="Segoe UI"/>
              </a:rPr>
              <a:t>2017 </a:t>
            </a:r>
          </a:p>
        </p:txBody>
      </p:sp>
      <p:sp>
        <p:nvSpPr>
          <p:cNvPr id="27" name="Rectangle 26">
            <a:extLst>
              <a:ext uri="{FF2B5EF4-FFF2-40B4-BE49-F238E27FC236}">
                <a16:creationId xmlns:a16="http://schemas.microsoft.com/office/drawing/2014/main" id="{F80BB620-302C-4AA7-A136-46AC64271089}"/>
              </a:ext>
            </a:extLst>
          </p:cNvPr>
          <p:cNvSpPr/>
          <p:nvPr/>
        </p:nvSpPr>
        <p:spPr>
          <a:xfrm>
            <a:off x="0" y="6468241"/>
            <a:ext cx="1881271" cy="389273"/>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8"/>
            <a:r>
              <a:rPr lang="en-US" sz="1176" b="1" dirty="0">
                <a:solidFill>
                  <a:srgbClr val="FFFFFF"/>
                </a:solidFill>
                <a:latin typeface="Segoe UI"/>
              </a:rPr>
              <a:t>Be an Architect</a:t>
            </a:r>
            <a:br>
              <a:rPr lang="en-US" sz="1765" b="1" dirty="0">
                <a:solidFill>
                  <a:srgbClr val="FFFFFF"/>
                </a:solidFill>
                <a:latin typeface="Segoe UI"/>
              </a:rPr>
            </a:br>
            <a:r>
              <a:rPr lang="en-US" sz="980" dirty="0">
                <a:solidFill>
                  <a:srgbClr val="FFFFFF"/>
                </a:solidFill>
                <a:latin typeface="Segoe UI"/>
              </a:rPr>
              <a:t>535 Exam</a:t>
            </a:r>
          </a:p>
        </p:txBody>
      </p:sp>
      <p:sp>
        <p:nvSpPr>
          <p:cNvPr id="10" name="Rectangle 9">
            <a:extLst>
              <a:ext uri="{FF2B5EF4-FFF2-40B4-BE49-F238E27FC236}">
                <a16:creationId xmlns:a16="http://schemas.microsoft.com/office/drawing/2014/main" id="{67F4E87E-D855-4684-90A8-3123617DF891}"/>
              </a:ext>
            </a:extLst>
          </p:cNvPr>
          <p:cNvSpPr/>
          <p:nvPr/>
        </p:nvSpPr>
        <p:spPr>
          <a:xfrm>
            <a:off x="1212810" y="1004806"/>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1" name="Rectangle 40">
            <a:extLst>
              <a:ext uri="{FF2B5EF4-FFF2-40B4-BE49-F238E27FC236}">
                <a16:creationId xmlns:a16="http://schemas.microsoft.com/office/drawing/2014/main" id="{DD275A8B-BE40-4427-BE1C-87B1FBC2958F}"/>
              </a:ext>
            </a:extLst>
          </p:cNvPr>
          <p:cNvSpPr/>
          <p:nvPr/>
        </p:nvSpPr>
        <p:spPr>
          <a:xfrm>
            <a:off x="1212810" y="162799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2" name="Rectangle 41">
            <a:extLst>
              <a:ext uri="{FF2B5EF4-FFF2-40B4-BE49-F238E27FC236}">
                <a16:creationId xmlns:a16="http://schemas.microsoft.com/office/drawing/2014/main" id="{01CC12CF-BD52-4E8D-9663-1E411A9011E9}"/>
              </a:ext>
            </a:extLst>
          </p:cNvPr>
          <p:cNvSpPr/>
          <p:nvPr/>
        </p:nvSpPr>
        <p:spPr>
          <a:xfrm>
            <a:off x="1212810" y="225118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3" name="Rectangle 42">
            <a:extLst>
              <a:ext uri="{FF2B5EF4-FFF2-40B4-BE49-F238E27FC236}">
                <a16:creationId xmlns:a16="http://schemas.microsoft.com/office/drawing/2014/main" id="{6A616E5B-E2B4-4CC3-BF4C-CE02416DBBFB}"/>
              </a:ext>
            </a:extLst>
          </p:cNvPr>
          <p:cNvSpPr/>
          <p:nvPr/>
        </p:nvSpPr>
        <p:spPr>
          <a:xfrm>
            <a:off x="1881271" y="1004806"/>
            <a:ext cx="1282582"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4" name="Rectangle 43">
            <a:extLst>
              <a:ext uri="{FF2B5EF4-FFF2-40B4-BE49-F238E27FC236}">
                <a16:creationId xmlns:a16="http://schemas.microsoft.com/office/drawing/2014/main" id="{71D002AF-4AC5-46DC-8CE1-CF976C17FEFE}"/>
              </a:ext>
            </a:extLst>
          </p:cNvPr>
          <p:cNvSpPr/>
          <p:nvPr/>
        </p:nvSpPr>
        <p:spPr>
          <a:xfrm>
            <a:off x="2742006" y="1627997"/>
            <a:ext cx="421847"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5" name="Rectangle 44">
            <a:extLst>
              <a:ext uri="{FF2B5EF4-FFF2-40B4-BE49-F238E27FC236}">
                <a16:creationId xmlns:a16="http://schemas.microsoft.com/office/drawing/2014/main" id="{2AB0534D-BA4A-43CB-8F65-13A7D30CF774}"/>
              </a:ext>
            </a:extLst>
          </p:cNvPr>
          <p:cNvSpPr/>
          <p:nvPr/>
        </p:nvSpPr>
        <p:spPr>
          <a:xfrm>
            <a:off x="2232274" y="2251187"/>
            <a:ext cx="931579"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nvGrpSpPr>
          <p:cNvPr id="13" name="Group 12">
            <a:extLst>
              <a:ext uri="{FF2B5EF4-FFF2-40B4-BE49-F238E27FC236}">
                <a16:creationId xmlns:a16="http://schemas.microsoft.com/office/drawing/2014/main" id="{856D0E1B-8828-47B5-A23B-5DB9D5831338}"/>
              </a:ext>
            </a:extLst>
          </p:cNvPr>
          <p:cNvGrpSpPr/>
          <p:nvPr/>
        </p:nvGrpSpPr>
        <p:grpSpPr>
          <a:xfrm>
            <a:off x="1704966" y="968789"/>
            <a:ext cx="290020" cy="464221"/>
            <a:chOff x="1739153" y="987718"/>
            <a:chExt cx="295835" cy="473530"/>
          </a:xfrm>
        </p:grpSpPr>
        <p:sp>
          <p:nvSpPr>
            <p:cNvPr id="12" name="Rectangle 11">
              <a:extLst>
                <a:ext uri="{FF2B5EF4-FFF2-40B4-BE49-F238E27FC236}">
                  <a16:creationId xmlns:a16="http://schemas.microsoft.com/office/drawing/2014/main" id="{1E7C878B-87B5-452E-840E-5D85D55A60FD}"/>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6" name="Rectangle 45">
              <a:extLst>
                <a:ext uri="{FF2B5EF4-FFF2-40B4-BE49-F238E27FC236}">
                  <a16:creationId xmlns:a16="http://schemas.microsoft.com/office/drawing/2014/main" id="{5E74AD80-6FC0-44EA-A6E7-E4DB60EC5A65}"/>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grpSp>
        <p:nvGrpSpPr>
          <p:cNvPr id="47" name="Group 46">
            <a:extLst>
              <a:ext uri="{FF2B5EF4-FFF2-40B4-BE49-F238E27FC236}">
                <a16:creationId xmlns:a16="http://schemas.microsoft.com/office/drawing/2014/main" id="{8E22ECCA-4C34-47E1-AE0C-C92A8FFAC100}"/>
              </a:ext>
            </a:extLst>
          </p:cNvPr>
          <p:cNvGrpSpPr/>
          <p:nvPr/>
        </p:nvGrpSpPr>
        <p:grpSpPr>
          <a:xfrm>
            <a:off x="2553053" y="1575171"/>
            <a:ext cx="290020" cy="464221"/>
            <a:chOff x="1739153" y="987718"/>
            <a:chExt cx="295835" cy="473530"/>
          </a:xfrm>
        </p:grpSpPr>
        <p:sp>
          <p:nvSpPr>
            <p:cNvPr id="48" name="Rectangle 47">
              <a:extLst>
                <a:ext uri="{FF2B5EF4-FFF2-40B4-BE49-F238E27FC236}">
                  <a16:creationId xmlns:a16="http://schemas.microsoft.com/office/drawing/2014/main" id="{1E8A1846-9826-4671-B7EA-73494BA5211E}"/>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9" name="Rectangle 48">
              <a:extLst>
                <a:ext uri="{FF2B5EF4-FFF2-40B4-BE49-F238E27FC236}">
                  <a16:creationId xmlns:a16="http://schemas.microsoft.com/office/drawing/2014/main" id="{98D8A373-286C-4285-82B3-3A922ABC6DC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grpSp>
        <p:nvGrpSpPr>
          <p:cNvPr id="50" name="Group 49">
            <a:extLst>
              <a:ext uri="{FF2B5EF4-FFF2-40B4-BE49-F238E27FC236}">
                <a16:creationId xmlns:a16="http://schemas.microsoft.com/office/drawing/2014/main" id="{CAD4B641-770F-42A1-9968-ADAAE074CF72}"/>
              </a:ext>
            </a:extLst>
          </p:cNvPr>
          <p:cNvGrpSpPr/>
          <p:nvPr/>
        </p:nvGrpSpPr>
        <p:grpSpPr>
          <a:xfrm>
            <a:off x="2087264" y="2199477"/>
            <a:ext cx="290020" cy="464221"/>
            <a:chOff x="1739153" y="987718"/>
            <a:chExt cx="295835" cy="473530"/>
          </a:xfrm>
        </p:grpSpPr>
        <p:sp>
          <p:nvSpPr>
            <p:cNvPr id="51" name="Rectangle 50">
              <a:extLst>
                <a:ext uri="{FF2B5EF4-FFF2-40B4-BE49-F238E27FC236}">
                  <a16:creationId xmlns:a16="http://schemas.microsoft.com/office/drawing/2014/main" id="{378D9229-0E15-4524-BDAB-0B10B0C47B40}"/>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52" name="Rectangle 51">
              <a:extLst>
                <a:ext uri="{FF2B5EF4-FFF2-40B4-BE49-F238E27FC236}">
                  <a16:creationId xmlns:a16="http://schemas.microsoft.com/office/drawing/2014/main" id="{0E4A4CDC-6B20-4CCB-A998-A5792CA7B87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pic>
        <p:nvPicPr>
          <p:cNvPr id="84" name="tmp4285">
            <a:hlinkClick r:id="" action="ppaction://media"/>
            <a:extLst>
              <a:ext uri="{FF2B5EF4-FFF2-40B4-BE49-F238E27FC236}">
                <a16:creationId xmlns:a16="http://schemas.microsoft.com/office/drawing/2014/main" id="{8E45F45C-C156-41CD-B6F5-4495A6626103}"/>
              </a:ext>
            </a:extLst>
          </p:cNvPr>
          <p:cNvPicPr>
            <a:picLocks noChangeAspect="1"/>
          </p:cNvPicPr>
          <p:nvPr>
            <a:videoFile r:link="rId1"/>
            <p:custDataLst>
              <p:tags r:id="rId2"/>
            </p:custDataLst>
            <p:extLst>
              <p:ext uri="{DAA4B4D4-6D71-4841-9C94-3DE7FCFB9230}">
                <p14:media xmlns:p14="http://schemas.microsoft.com/office/powerpoint/2010/main" r:embed="rId3">
                  <p14:trim end="163533.3537"/>
                </p14:media>
              </p:ext>
            </p:extLst>
          </p:nvPr>
        </p:nvPicPr>
        <p:blipFill>
          <a:blip r:embed="rId6"/>
          <a:stretch>
            <a:fillRect/>
          </a:stretch>
        </p:blipFill>
        <p:spPr>
          <a:xfrm>
            <a:off x="11868292" y="100090"/>
            <a:ext cx="224106" cy="224106"/>
          </a:xfrm>
          <a:prstGeom prst="rect">
            <a:avLst/>
          </a:prstGeom>
        </p:spPr>
      </p:pic>
      <p:sp>
        <p:nvSpPr>
          <p:cNvPr id="85" name="Rectangle 84">
            <a:extLst>
              <a:ext uri="{FF2B5EF4-FFF2-40B4-BE49-F238E27FC236}">
                <a16:creationId xmlns:a16="http://schemas.microsoft.com/office/drawing/2014/main" id="{6005851F-D056-4C78-BA30-1023D573A1CC}"/>
              </a:ext>
            </a:extLst>
          </p:cNvPr>
          <p:cNvSpPr/>
          <p:nvPr/>
        </p:nvSpPr>
        <p:spPr>
          <a:xfrm>
            <a:off x="4333259" y="487"/>
            <a:ext cx="7858742" cy="599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pPr defTabSz="914403"/>
            <a:r>
              <a:rPr lang="en-US" sz="2353" b="1" dirty="0">
                <a:solidFill>
                  <a:srgbClr val="FFFFFF"/>
                </a:solidFill>
                <a:latin typeface="Segoe UI"/>
              </a:rPr>
              <a:t>Good to know</a:t>
            </a:r>
          </a:p>
        </p:txBody>
      </p:sp>
      <p:pic>
        <p:nvPicPr>
          <p:cNvPr id="86" name="Picture 4" descr="\\MAGNUM\Projects\Microsoft\Cloud Power FY12\Design\ICONS_PNG\Check_mark.png">
            <a:extLst>
              <a:ext uri="{FF2B5EF4-FFF2-40B4-BE49-F238E27FC236}">
                <a16:creationId xmlns:a16="http://schemas.microsoft.com/office/drawing/2014/main" id="{FB76DF39-236F-446E-A7FC-E851DD8E89EF}"/>
              </a:ext>
            </a:extLst>
          </p:cNvPr>
          <p:cNvPicPr>
            <a:picLocks noChangeAspect="1" noChangeArrowheads="1"/>
          </p:cNvPicPr>
          <p:nvPr/>
        </p:nvPicPr>
        <p:blipFill>
          <a:blip r:embed="rId7" cstate="print">
            <a:lum bright="100000"/>
          </a:blip>
          <a:srcRect/>
          <a:stretch>
            <a:fillRect/>
          </a:stretch>
        </p:blipFill>
        <p:spPr bwMode="auto">
          <a:xfrm>
            <a:off x="4481170" y="44448"/>
            <a:ext cx="491728" cy="436773"/>
          </a:xfrm>
          <a:prstGeom prst="rect">
            <a:avLst/>
          </a:prstGeom>
          <a:noFill/>
        </p:spPr>
      </p:pic>
      <p:sp>
        <p:nvSpPr>
          <p:cNvPr id="87" name="TextBox 86">
            <a:extLst>
              <a:ext uri="{FF2B5EF4-FFF2-40B4-BE49-F238E27FC236}">
                <a16:creationId xmlns:a16="http://schemas.microsoft.com/office/drawing/2014/main" id="{9DB47AB8-E4EF-4CD0-98CA-C23D0068D182}"/>
              </a:ext>
            </a:extLst>
          </p:cNvPr>
          <p:cNvSpPr txBox="1"/>
          <p:nvPr/>
        </p:nvSpPr>
        <p:spPr>
          <a:xfrm>
            <a:off x="4342319" y="100090"/>
            <a:ext cx="7849681" cy="3060118"/>
          </a:xfrm>
          <a:prstGeom prst="rect">
            <a:avLst/>
          </a:prstGeom>
          <a:noFill/>
        </p:spPr>
        <p:txBody>
          <a:bodyPr wrap="square" numCol="1" rtlCol="0">
            <a:noAutofit/>
          </a:bodyPr>
          <a:lstStyle/>
          <a:p>
            <a:pPr marL="168072" indent="-168072" defTabSz="914403">
              <a:lnSpc>
                <a:spcPct val="150000"/>
              </a:lnSpc>
              <a:spcBef>
                <a:spcPts val="196"/>
              </a:spcBef>
              <a:buFont typeface="Arial" panose="020B0604020202020204" pitchFamily="34" charset="0"/>
              <a:buChar char="•"/>
            </a:pPr>
            <a:r>
              <a:rPr lang="en-US" dirty="0">
                <a:solidFill>
                  <a:srgbClr val="505050"/>
                </a:solidFill>
              </a:rPr>
              <a:t>Azure </a:t>
            </a:r>
            <a:r>
              <a:rPr lang="en-US" b="1" dirty="0">
                <a:solidFill>
                  <a:srgbClr val="505050"/>
                </a:solidFill>
              </a:rPr>
              <a:t>DOES </a:t>
            </a:r>
            <a:r>
              <a:rPr lang="en-US" dirty="0">
                <a:solidFill>
                  <a:srgbClr val="505050"/>
                </a:solidFill>
              </a:rPr>
              <a:t>have limits!! Per Azure Sub and even per Azure Region</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Know the Service-specific quota limits - </a:t>
            </a:r>
            <a:r>
              <a:rPr lang="en-US" dirty="0">
                <a:solidFill>
                  <a:srgbClr val="505050"/>
                </a:solidFill>
                <a:hlinkClick r:id="rId8"/>
              </a:rPr>
              <a:t>Limits</a:t>
            </a:r>
            <a:endParaRPr lang="en-US" dirty="0">
              <a:solidFill>
                <a:srgbClr val="505050"/>
              </a:solidFill>
            </a:endParaRPr>
          </a:p>
          <a:p>
            <a:pPr marL="168072" indent="-168072" defTabSz="914403">
              <a:lnSpc>
                <a:spcPct val="150000"/>
              </a:lnSpc>
              <a:spcBef>
                <a:spcPts val="196"/>
              </a:spcBef>
              <a:buFont typeface="Arial" panose="020B0604020202020204" pitchFamily="34" charset="0"/>
              <a:buChar char="•"/>
            </a:pPr>
            <a:r>
              <a:rPr lang="en-US" dirty="0"/>
              <a:t>Some limits are a hard maximum, while others are a soft limit that can be increases upon request.</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Involve your Microsoft Architects in planning…. EARLY!!!</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You can increase quota! </a:t>
            </a:r>
          </a:p>
          <a:p>
            <a:pPr marL="168072" indent="-168072" defTabSz="914403">
              <a:lnSpc>
                <a:spcPct val="150000"/>
              </a:lnSpc>
              <a:spcBef>
                <a:spcPts val="196"/>
              </a:spcBef>
              <a:buFont typeface="Arial" panose="020B0604020202020204" pitchFamily="34" charset="0"/>
              <a:buChar char="•"/>
            </a:pPr>
            <a:endParaRPr lang="en-US" sz="3529" dirty="0">
              <a:solidFill>
                <a:srgbClr val="505050"/>
              </a:solidFill>
              <a:latin typeface="Segoe UI"/>
            </a:endParaRPr>
          </a:p>
        </p:txBody>
      </p:sp>
      <p:sp>
        <p:nvSpPr>
          <p:cNvPr id="88" name="Rectangle 87">
            <a:extLst>
              <a:ext uri="{FF2B5EF4-FFF2-40B4-BE49-F238E27FC236}">
                <a16:creationId xmlns:a16="http://schemas.microsoft.com/office/drawing/2014/main" id="{F42A3699-3F8E-4C5B-9C75-81DEEE6E1946}"/>
              </a:ext>
            </a:extLst>
          </p:cNvPr>
          <p:cNvSpPr/>
          <p:nvPr/>
        </p:nvSpPr>
        <p:spPr>
          <a:xfrm>
            <a:off x="4333258" y="3160208"/>
            <a:ext cx="7858742" cy="5997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pPr defTabSz="914403"/>
            <a:r>
              <a:rPr lang="en-US" sz="2353" b="1" dirty="0">
                <a:solidFill>
                  <a:srgbClr val="FFFFFF"/>
                </a:solidFill>
                <a:latin typeface="Segoe UI"/>
              </a:rPr>
              <a:t>Limits are Good….</a:t>
            </a:r>
            <a:r>
              <a:rPr lang="en-US" sz="2353" b="1" dirty="0" err="1">
                <a:solidFill>
                  <a:srgbClr val="FFFFFF"/>
                </a:solidFill>
                <a:latin typeface="Segoe UI"/>
              </a:rPr>
              <a:t>Kinda</a:t>
            </a:r>
            <a:endParaRPr lang="en-US" sz="2353" b="1" dirty="0">
              <a:solidFill>
                <a:srgbClr val="FFFFFF"/>
              </a:solidFill>
              <a:latin typeface="Segoe UI"/>
            </a:endParaRPr>
          </a:p>
        </p:txBody>
      </p:sp>
      <p:sp>
        <p:nvSpPr>
          <p:cNvPr id="2" name="Text Placeholder 1">
            <a:extLst>
              <a:ext uri="{FF2B5EF4-FFF2-40B4-BE49-F238E27FC236}">
                <a16:creationId xmlns:a16="http://schemas.microsoft.com/office/drawing/2014/main" id="{DD9C27CE-C340-4CF9-9098-5774AE01AB1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0316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34B448A-FC0A-47E4-A885-3AD4BE7F4B78}"/>
              </a:ext>
            </a:extLst>
          </p:cNvPr>
          <p:cNvSpPr/>
          <p:nvPr/>
        </p:nvSpPr>
        <p:spPr>
          <a:xfrm>
            <a:off x="4333260" y="2753895"/>
            <a:ext cx="7858741" cy="4103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chemeClr val="tx1"/>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AAB6B9C6-CCA5-4D35-A6EE-D46770A0B071}"/>
              </a:ext>
            </a:extLst>
          </p:cNvPr>
          <p:cNvSpPr/>
          <p:nvPr/>
        </p:nvSpPr>
        <p:spPr>
          <a:xfrm>
            <a:off x="4333260" y="566312"/>
            <a:ext cx="7858741" cy="13853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chemeClr val="tx1"/>
              </a:solidFill>
              <a:ea typeface="Segoe UI" pitchFamily="34" charset="0"/>
              <a:cs typeface="Segoe UI" pitchFamily="34" charset="0"/>
            </a:endParaRPr>
          </a:p>
        </p:txBody>
      </p:sp>
      <p:sp>
        <p:nvSpPr>
          <p:cNvPr id="8" name="Rectangle 7"/>
          <p:cNvSpPr/>
          <p:nvPr/>
        </p:nvSpPr>
        <p:spPr>
          <a:xfrm>
            <a:off x="0" y="2949112"/>
            <a:ext cx="4251751" cy="1538804"/>
          </a:xfrm>
          <a:prstGeom prst="rect">
            <a:avLst/>
          </a:prstGeom>
        </p:spPr>
        <p:txBody>
          <a:bodyPr wrap="square" lIns="268851">
            <a:noAutofit/>
          </a:bodyPr>
          <a:lstStyle/>
          <a:p>
            <a:pPr defTabSz="914228"/>
            <a:r>
              <a:rPr lang="en-US" sz="4705" dirty="0">
                <a:latin typeface="Segoe UI Light"/>
              </a:rPr>
              <a:t>“How do I increase Azure Quota?”</a:t>
            </a:r>
          </a:p>
        </p:txBody>
      </p:sp>
      <p:sp>
        <p:nvSpPr>
          <p:cNvPr id="23" name="TextBox 22"/>
          <p:cNvSpPr txBox="1"/>
          <p:nvPr/>
        </p:nvSpPr>
        <p:spPr>
          <a:xfrm>
            <a:off x="1" y="6585960"/>
            <a:ext cx="1309795" cy="271554"/>
          </a:xfrm>
          <a:prstGeom prst="rect">
            <a:avLst/>
          </a:prstGeom>
          <a:noFill/>
        </p:spPr>
        <p:txBody>
          <a:bodyPr wrap="square" rtlCol="0" anchor="t">
            <a:spAutoFit/>
          </a:bodyPr>
          <a:lstStyle/>
          <a:p>
            <a:r>
              <a:rPr lang="en-US" sz="1176" dirty="0">
                <a:solidFill>
                  <a:schemeClr val="bg1"/>
                </a:solidFill>
                <a:cs typeface="Segoe UI"/>
              </a:rPr>
              <a:t>January </a:t>
            </a:r>
            <a:r>
              <a:rPr lang="en-US" sz="1176" dirty="0">
                <a:solidFill>
                  <a:schemeClr val="bg1"/>
                </a:solidFill>
              </a:rPr>
              <a:t>2017 </a:t>
            </a:r>
          </a:p>
        </p:txBody>
      </p:sp>
      <p:sp>
        <p:nvSpPr>
          <p:cNvPr id="27" name="Rectangle 26">
            <a:extLst>
              <a:ext uri="{FF2B5EF4-FFF2-40B4-BE49-F238E27FC236}">
                <a16:creationId xmlns:a16="http://schemas.microsoft.com/office/drawing/2014/main" id="{F80BB620-302C-4AA7-A136-46AC64271089}"/>
              </a:ext>
            </a:extLst>
          </p:cNvPr>
          <p:cNvSpPr/>
          <p:nvPr/>
        </p:nvSpPr>
        <p:spPr>
          <a:xfrm>
            <a:off x="0" y="6468241"/>
            <a:ext cx="1881271" cy="389273"/>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8"/>
            <a:r>
              <a:rPr lang="en-US" sz="1176" b="1" dirty="0">
                <a:solidFill>
                  <a:srgbClr val="FFFFFF"/>
                </a:solidFill>
                <a:latin typeface="Segoe UI"/>
              </a:rPr>
              <a:t>Support Type: </a:t>
            </a:r>
            <a:br>
              <a:rPr lang="en-US" sz="1765" b="1" dirty="0">
                <a:solidFill>
                  <a:srgbClr val="FFFFFF"/>
                </a:solidFill>
                <a:latin typeface="Segoe UI"/>
              </a:rPr>
            </a:br>
            <a:r>
              <a:rPr lang="en-US" sz="980" dirty="0">
                <a:solidFill>
                  <a:srgbClr val="FFFFFF"/>
                </a:solidFill>
                <a:latin typeface="Segoe UI"/>
              </a:rPr>
              <a:t>Free Assisted - Billing</a:t>
            </a:r>
          </a:p>
        </p:txBody>
      </p:sp>
      <p:sp>
        <p:nvSpPr>
          <p:cNvPr id="10" name="Rectangle 9">
            <a:extLst>
              <a:ext uri="{FF2B5EF4-FFF2-40B4-BE49-F238E27FC236}">
                <a16:creationId xmlns:a16="http://schemas.microsoft.com/office/drawing/2014/main" id="{67F4E87E-D855-4684-90A8-3123617DF891}"/>
              </a:ext>
            </a:extLst>
          </p:cNvPr>
          <p:cNvSpPr/>
          <p:nvPr/>
        </p:nvSpPr>
        <p:spPr>
          <a:xfrm>
            <a:off x="1212810" y="1004806"/>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1" name="Rectangle 40">
            <a:extLst>
              <a:ext uri="{FF2B5EF4-FFF2-40B4-BE49-F238E27FC236}">
                <a16:creationId xmlns:a16="http://schemas.microsoft.com/office/drawing/2014/main" id="{DD275A8B-BE40-4427-BE1C-87B1FBC2958F}"/>
              </a:ext>
            </a:extLst>
          </p:cNvPr>
          <p:cNvSpPr/>
          <p:nvPr/>
        </p:nvSpPr>
        <p:spPr>
          <a:xfrm>
            <a:off x="1212810" y="162799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2" name="Rectangle 41">
            <a:extLst>
              <a:ext uri="{FF2B5EF4-FFF2-40B4-BE49-F238E27FC236}">
                <a16:creationId xmlns:a16="http://schemas.microsoft.com/office/drawing/2014/main" id="{01CC12CF-BD52-4E8D-9663-1E411A9011E9}"/>
              </a:ext>
            </a:extLst>
          </p:cNvPr>
          <p:cNvSpPr/>
          <p:nvPr/>
        </p:nvSpPr>
        <p:spPr>
          <a:xfrm>
            <a:off x="1212810" y="225118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3" name="Rectangle 42">
            <a:extLst>
              <a:ext uri="{FF2B5EF4-FFF2-40B4-BE49-F238E27FC236}">
                <a16:creationId xmlns:a16="http://schemas.microsoft.com/office/drawing/2014/main" id="{6A616E5B-E2B4-4CC3-BF4C-CE02416DBBFB}"/>
              </a:ext>
            </a:extLst>
          </p:cNvPr>
          <p:cNvSpPr/>
          <p:nvPr/>
        </p:nvSpPr>
        <p:spPr>
          <a:xfrm>
            <a:off x="1881271" y="1004806"/>
            <a:ext cx="1282582"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4" name="Rectangle 43">
            <a:extLst>
              <a:ext uri="{FF2B5EF4-FFF2-40B4-BE49-F238E27FC236}">
                <a16:creationId xmlns:a16="http://schemas.microsoft.com/office/drawing/2014/main" id="{71D002AF-4AC5-46DC-8CE1-CF976C17FEFE}"/>
              </a:ext>
            </a:extLst>
          </p:cNvPr>
          <p:cNvSpPr/>
          <p:nvPr/>
        </p:nvSpPr>
        <p:spPr>
          <a:xfrm>
            <a:off x="2742006" y="1627997"/>
            <a:ext cx="421847"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5" name="Rectangle 44">
            <a:extLst>
              <a:ext uri="{FF2B5EF4-FFF2-40B4-BE49-F238E27FC236}">
                <a16:creationId xmlns:a16="http://schemas.microsoft.com/office/drawing/2014/main" id="{2AB0534D-BA4A-43CB-8F65-13A7D30CF774}"/>
              </a:ext>
            </a:extLst>
          </p:cNvPr>
          <p:cNvSpPr/>
          <p:nvPr/>
        </p:nvSpPr>
        <p:spPr>
          <a:xfrm>
            <a:off x="2232274" y="2251187"/>
            <a:ext cx="931579"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3" name="Group 12">
            <a:extLst>
              <a:ext uri="{FF2B5EF4-FFF2-40B4-BE49-F238E27FC236}">
                <a16:creationId xmlns:a16="http://schemas.microsoft.com/office/drawing/2014/main" id="{856D0E1B-8828-47B5-A23B-5DB9D5831338}"/>
              </a:ext>
            </a:extLst>
          </p:cNvPr>
          <p:cNvGrpSpPr/>
          <p:nvPr/>
        </p:nvGrpSpPr>
        <p:grpSpPr>
          <a:xfrm>
            <a:off x="1704966" y="968789"/>
            <a:ext cx="290020" cy="464221"/>
            <a:chOff x="1739153" y="987718"/>
            <a:chExt cx="295835" cy="473530"/>
          </a:xfrm>
        </p:grpSpPr>
        <p:sp>
          <p:nvSpPr>
            <p:cNvPr id="12" name="Rectangle 11">
              <a:extLst>
                <a:ext uri="{FF2B5EF4-FFF2-40B4-BE49-F238E27FC236}">
                  <a16:creationId xmlns:a16="http://schemas.microsoft.com/office/drawing/2014/main" id="{1E7C878B-87B5-452E-840E-5D85D55A60FD}"/>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6" name="Rectangle 45">
              <a:extLst>
                <a:ext uri="{FF2B5EF4-FFF2-40B4-BE49-F238E27FC236}">
                  <a16:creationId xmlns:a16="http://schemas.microsoft.com/office/drawing/2014/main" id="{5E74AD80-6FC0-44EA-A6E7-E4DB60EC5A65}"/>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47" name="Group 46">
            <a:extLst>
              <a:ext uri="{FF2B5EF4-FFF2-40B4-BE49-F238E27FC236}">
                <a16:creationId xmlns:a16="http://schemas.microsoft.com/office/drawing/2014/main" id="{8E22ECCA-4C34-47E1-AE0C-C92A8FFAC100}"/>
              </a:ext>
            </a:extLst>
          </p:cNvPr>
          <p:cNvGrpSpPr/>
          <p:nvPr/>
        </p:nvGrpSpPr>
        <p:grpSpPr>
          <a:xfrm>
            <a:off x="2553053" y="1575171"/>
            <a:ext cx="290020" cy="464221"/>
            <a:chOff x="1739153" y="987718"/>
            <a:chExt cx="295835" cy="473530"/>
          </a:xfrm>
        </p:grpSpPr>
        <p:sp>
          <p:nvSpPr>
            <p:cNvPr id="48" name="Rectangle 47">
              <a:extLst>
                <a:ext uri="{FF2B5EF4-FFF2-40B4-BE49-F238E27FC236}">
                  <a16:creationId xmlns:a16="http://schemas.microsoft.com/office/drawing/2014/main" id="{1E8A1846-9826-4671-B7EA-73494BA5211E}"/>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9" name="Rectangle 48">
              <a:extLst>
                <a:ext uri="{FF2B5EF4-FFF2-40B4-BE49-F238E27FC236}">
                  <a16:creationId xmlns:a16="http://schemas.microsoft.com/office/drawing/2014/main" id="{98D8A373-286C-4285-82B3-3A922ABC6DC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50" name="Group 49">
            <a:extLst>
              <a:ext uri="{FF2B5EF4-FFF2-40B4-BE49-F238E27FC236}">
                <a16:creationId xmlns:a16="http://schemas.microsoft.com/office/drawing/2014/main" id="{CAD4B641-770F-42A1-9968-ADAAE074CF72}"/>
              </a:ext>
            </a:extLst>
          </p:cNvPr>
          <p:cNvGrpSpPr/>
          <p:nvPr/>
        </p:nvGrpSpPr>
        <p:grpSpPr>
          <a:xfrm>
            <a:off x="2087264" y="2199477"/>
            <a:ext cx="290020" cy="464221"/>
            <a:chOff x="1739153" y="987718"/>
            <a:chExt cx="295835" cy="473530"/>
          </a:xfrm>
        </p:grpSpPr>
        <p:sp>
          <p:nvSpPr>
            <p:cNvPr id="51" name="Rectangle 50">
              <a:extLst>
                <a:ext uri="{FF2B5EF4-FFF2-40B4-BE49-F238E27FC236}">
                  <a16:creationId xmlns:a16="http://schemas.microsoft.com/office/drawing/2014/main" id="{378D9229-0E15-4524-BDAB-0B10B0C47B40}"/>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2" name="Rectangle 51">
              <a:extLst>
                <a:ext uri="{FF2B5EF4-FFF2-40B4-BE49-F238E27FC236}">
                  <a16:creationId xmlns:a16="http://schemas.microsoft.com/office/drawing/2014/main" id="{0E4A4CDC-6B20-4CCB-A998-A5792CA7B87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pic>
        <p:nvPicPr>
          <p:cNvPr id="84" name="tmp4285">
            <a:hlinkClick r:id="" action="ppaction://media"/>
            <a:extLst>
              <a:ext uri="{FF2B5EF4-FFF2-40B4-BE49-F238E27FC236}">
                <a16:creationId xmlns:a16="http://schemas.microsoft.com/office/drawing/2014/main" id="{8E45F45C-C156-41CD-B6F5-4495A6626103}"/>
              </a:ext>
            </a:extLst>
          </p:cNvPr>
          <p:cNvPicPr>
            <a:picLocks noChangeAspect="1"/>
          </p:cNvPicPr>
          <p:nvPr>
            <a:videoFile r:link="rId1"/>
            <p:custDataLst>
              <p:tags r:id="rId2"/>
            </p:custDataLst>
            <p:extLst>
              <p:ext uri="{DAA4B4D4-6D71-4841-9C94-3DE7FCFB9230}">
                <p14:media xmlns:p14="http://schemas.microsoft.com/office/powerpoint/2010/main" r:embed="rId3">
                  <p14:trim end="163533.3537"/>
                </p14:media>
              </p:ext>
            </p:extLst>
          </p:nvPr>
        </p:nvPicPr>
        <p:blipFill>
          <a:blip r:embed="rId6"/>
          <a:stretch>
            <a:fillRect/>
          </a:stretch>
        </p:blipFill>
        <p:spPr>
          <a:xfrm>
            <a:off x="11868292" y="100090"/>
            <a:ext cx="224106" cy="224106"/>
          </a:xfrm>
          <a:prstGeom prst="rect">
            <a:avLst/>
          </a:prstGeom>
        </p:spPr>
      </p:pic>
      <p:sp>
        <p:nvSpPr>
          <p:cNvPr id="85" name="Rectangle 84">
            <a:extLst>
              <a:ext uri="{FF2B5EF4-FFF2-40B4-BE49-F238E27FC236}">
                <a16:creationId xmlns:a16="http://schemas.microsoft.com/office/drawing/2014/main" id="{6005851F-D056-4C78-BA30-1023D573A1CC}"/>
              </a:ext>
            </a:extLst>
          </p:cNvPr>
          <p:cNvSpPr/>
          <p:nvPr/>
        </p:nvSpPr>
        <p:spPr>
          <a:xfrm>
            <a:off x="4333259" y="487"/>
            <a:ext cx="7858742" cy="599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r>
              <a:rPr lang="en-US" sz="2353" b="1" dirty="0"/>
              <a:t>Good to know</a:t>
            </a:r>
          </a:p>
        </p:txBody>
      </p:sp>
      <p:pic>
        <p:nvPicPr>
          <p:cNvPr id="86" name="Picture 4" descr="\\MAGNUM\Projects\Microsoft\Cloud Power FY12\Design\ICONS_PNG\Check_mark.png">
            <a:extLst>
              <a:ext uri="{FF2B5EF4-FFF2-40B4-BE49-F238E27FC236}">
                <a16:creationId xmlns:a16="http://schemas.microsoft.com/office/drawing/2014/main" id="{FB76DF39-236F-446E-A7FC-E851DD8E89EF}"/>
              </a:ext>
            </a:extLst>
          </p:cNvPr>
          <p:cNvPicPr>
            <a:picLocks noChangeAspect="1" noChangeArrowheads="1"/>
          </p:cNvPicPr>
          <p:nvPr/>
        </p:nvPicPr>
        <p:blipFill>
          <a:blip r:embed="rId7" cstate="print">
            <a:lum bright="100000"/>
          </a:blip>
          <a:srcRect/>
          <a:stretch>
            <a:fillRect/>
          </a:stretch>
        </p:blipFill>
        <p:spPr bwMode="auto">
          <a:xfrm>
            <a:off x="4481170" y="44448"/>
            <a:ext cx="491728" cy="436773"/>
          </a:xfrm>
          <a:prstGeom prst="rect">
            <a:avLst/>
          </a:prstGeom>
          <a:noFill/>
        </p:spPr>
      </p:pic>
      <p:sp>
        <p:nvSpPr>
          <p:cNvPr id="87" name="TextBox 86">
            <a:extLst>
              <a:ext uri="{FF2B5EF4-FFF2-40B4-BE49-F238E27FC236}">
                <a16:creationId xmlns:a16="http://schemas.microsoft.com/office/drawing/2014/main" id="{9DB47AB8-E4EF-4CD0-98CA-C23D0068D182}"/>
              </a:ext>
            </a:extLst>
          </p:cNvPr>
          <p:cNvSpPr txBox="1"/>
          <p:nvPr/>
        </p:nvSpPr>
        <p:spPr>
          <a:xfrm>
            <a:off x="4333258" y="580823"/>
            <a:ext cx="7849681" cy="1054826"/>
          </a:xfrm>
          <a:prstGeom prst="rect">
            <a:avLst/>
          </a:prstGeom>
          <a:noFill/>
        </p:spPr>
        <p:txBody>
          <a:bodyPr wrap="square" numCol="1" rtlCol="0">
            <a:noAutofit/>
          </a:bodyPr>
          <a:lstStyle/>
          <a:p>
            <a:pPr marL="168072" indent="-168072">
              <a:lnSpc>
                <a:spcPct val="150000"/>
              </a:lnSpc>
              <a:spcBef>
                <a:spcPts val="196"/>
              </a:spcBef>
              <a:buFont typeface="Arial" panose="020B0604020202020204" pitchFamily="34" charset="0"/>
              <a:buChar char="•"/>
            </a:pPr>
            <a:r>
              <a:rPr lang="en-US" sz="1372" dirty="0"/>
              <a:t>Very large quota requests may take more than a day to be processed</a:t>
            </a:r>
          </a:p>
          <a:p>
            <a:pPr marL="168072" indent="-168072">
              <a:lnSpc>
                <a:spcPct val="150000"/>
              </a:lnSpc>
              <a:spcBef>
                <a:spcPts val="196"/>
              </a:spcBef>
              <a:buFont typeface="Arial" panose="020B0604020202020204" pitchFamily="34" charset="0"/>
              <a:buChar char="•"/>
            </a:pPr>
            <a:r>
              <a:rPr lang="en-US" sz="1372" dirty="0"/>
              <a:t>Depending on how many cores are requested, a simple credit check initiated by the Support Team may be required</a:t>
            </a:r>
            <a:endParaRPr lang="en-US" sz="3529" dirty="0"/>
          </a:p>
        </p:txBody>
      </p:sp>
      <p:sp>
        <p:nvSpPr>
          <p:cNvPr id="88" name="Rectangle 87">
            <a:extLst>
              <a:ext uri="{FF2B5EF4-FFF2-40B4-BE49-F238E27FC236}">
                <a16:creationId xmlns:a16="http://schemas.microsoft.com/office/drawing/2014/main" id="{F42A3699-3F8E-4C5B-9C75-81DEEE6E1946}"/>
              </a:ext>
            </a:extLst>
          </p:cNvPr>
          <p:cNvSpPr/>
          <p:nvPr/>
        </p:nvSpPr>
        <p:spPr>
          <a:xfrm>
            <a:off x="4333260" y="2039809"/>
            <a:ext cx="7858742" cy="5997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r>
              <a:rPr lang="en-US" sz="2353" b="1" dirty="0"/>
              <a:t>Recommended approach</a:t>
            </a:r>
          </a:p>
        </p:txBody>
      </p:sp>
      <p:sp>
        <p:nvSpPr>
          <p:cNvPr id="89" name="Freeform 14">
            <a:extLst>
              <a:ext uri="{FF2B5EF4-FFF2-40B4-BE49-F238E27FC236}">
                <a16:creationId xmlns:a16="http://schemas.microsoft.com/office/drawing/2014/main" id="{6D787E58-1657-44E2-94FE-6DB757DD769A}"/>
              </a:ext>
            </a:extLst>
          </p:cNvPr>
          <p:cNvSpPr>
            <a:spLocks noEditPoints="1"/>
          </p:cNvSpPr>
          <p:nvPr/>
        </p:nvSpPr>
        <p:spPr bwMode="auto">
          <a:xfrm>
            <a:off x="4547893" y="2142225"/>
            <a:ext cx="376405" cy="398449"/>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p>
            <a:pPr defTabSz="806741"/>
            <a:endParaRPr lang="en-US" sz="2157" spc="-132" dirty="0">
              <a:solidFill>
                <a:schemeClr val="accent3"/>
              </a:solidFill>
              <a:latin typeface="Segoe Light" pitchFamily="34" charset="0"/>
            </a:endParaRPr>
          </a:p>
        </p:txBody>
      </p:sp>
      <p:pic>
        <p:nvPicPr>
          <p:cNvPr id="90" name="Picture 89">
            <a:hlinkClick r:id="rId8"/>
            <a:extLst>
              <a:ext uri="{FF2B5EF4-FFF2-40B4-BE49-F238E27FC236}">
                <a16:creationId xmlns:a16="http://schemas.microsoft.com/office/drawing/2014/main" id="{9802E5EE-BEBA-4D79-87DF-A0E3D9235EA9}"/>
              </a:ext>
            </a:extLst>
          </p:cNvPr>
          <p:cNvPicPr>
            <a:picLocks noChangeAspect="1"/>
          </p:cNvPicPr>
          <p:nvPr/>
        </p:nvPicPr>
        <p:blipFill>
          <a:blip r:embed="rId9"/>
          <a:stretch>
            <a:fillRect/>
          </a:stretch>
        </p:blipFill>
        <p:spPr>
          <a:xfrm>
            <a:off x="11475719" y="1976623"/>
            <a:ext cx="824782" cy="872596"/>
          </a:xfrm>
          <a:prstGeom prst="rect">
            <a:avLst/>
          </a:prstGeom>
        </p:spPr>
      </p:pic>
      <p:sp>
        <p:nvSpPr>
          <p:cNvPr id="2" name="Rectangle 1">
            <a:extLst>
              <a:ext uri="{FF2B5EF4-FFF2-40B4-BE49-F238E27FC236}">
                <a16:creationId xmlns:a16="http://schemas.microsoft.com/office/drawing/2014/main" id="{E475D95A-FF4E-465F-80FF-7300F844B5F1}"/>
              </a:ext>
            </a:extLst>
          </p:cNvPr>
          <p:cNvSpPr/>
          <p:nvPr/>
        </p:nvSpPr>
        <p:spPr>
          <a:xfrm>
            <a:off x="4333258" y="2748608"/>
            <a:ext cx="5288403" cy="4319131"/>
          </a:xfrm>
          <a:prstGeom prst="rect">
            <a:avLst/>
          </a:prstGeom>
        </p:spPr>
        <p:txBody>
          <a:bodyPr wrap="square">
            <a:spAutoFit/>
          </a:bodyPr>
          <a:lstStyle/>
          <a:p>
            <a:pPr defTabSz="914102" fontAlgn="base">
              <a:lnSpc>
                <a:spcPct val="150000"/>
              </a:lnSpc>
              <a:spcBef>
                <a:spcPct val="0"/>
              </a:spcBef>
              <a:spcAft>
                <a:spcPts val="784"/>
              </a:spcAft>
            </a:pPr>
            <a:r>
              <a:rPr lang="en-US" sz="1600" b="1" dirty="0"/>
              <a:t>Step 1: </a:t>
            </a:r>
            <a:r>
              <a:rPr lang="en-US" sz="1400" dirty="0">
                <a:cs typeface="Segoe UI" pitchFamily="34" charset="0"/>
              </a:rPr>
              <a:t>Visit the Azure Portal and click on ‘Help + Support’ and open a new support request.</a:t>
            </a:r>
          </a:p>
          <a:p>
            <a:pPr defTabSz="914102" fontAlgn="base">
              <a:lnSpc>
                <a:spcPct val="150000"/>
              </a:lnSpc>
              <a:spcBef>
                <a:spcPct val="0"/>
              </a:spcBef>
              <a:spcAft>
                <a:spcPts val="784"/>
              </a:spcAft>
            </a:pPr>
            <a:r>
              <a:rPr lang="en-US" sz="1600" b="1" dirty="0"/>
              <a:t>Step 2: </a:t>
            </a:r>
            <a:r>
              <a:rPr lang="en-US" sz="1400" dirty="0">
                <a:cs typeface="Segoe UI" pitchFamily="34" charset="0"/>
              </a:rPr>
              <a:t>Click ‘Quotas’ under Issue Type and select the type of subscription for which you want to change the quota.</a:t>
            </a:r>
          </a:p>
          <a:p>
            <a:pPr defTabSz="914102" fontAlgn="base">
              <a:lnSpc>
                <a:spcPct val="150000"/>
              </a:lnSpc>
              <a:spcBef>
                <a:spcPct val="0"/>
              </a:spcBef>
              <a:spcAft>
                <a:spcPts val="784"/>
              </a:spcAft>
            </a:pPr>
            <a:r>
              <a:rPr lang="en-US" sz="1600" b="1" dirty="0"/>
              <a:t>Step 3: </a:t>
            </a:r>
            <a:r>
              <a:rPr lang="en-US" sz="1400" dirty="0">
                <a:cs typeface="Segoe UI" pitchFamily="34" charset="0"/>
              </a:rPr>
              <a:t>Choose the resource type where you want to increase the quota.</a:t>
            </a:r>
          </a:p>
          <a:p>
            <a:pPr lvl="1" defTabSz="914102" fontAlgn="base">
              <a:lnSpc>
                <a:spcPct val="150000"/>
              </a:lnSpc>
              <a:spcBef>
                <a:spcPct val="0"/>
              </a:spcBef>
              <a:spcAft>
                <a:spcPts val="588"/>
              </a:spcAft>
            </a:pPr>
            <a:r>
              <a:rPr lang="en-US" sz="1400" b="1" dirty="0"/>
              <a:t>Example 1: </a:t>
            </a:r>
            <a:r>
              <a:rPr lang="en-US" sz="1400" dirty="0">
                <a:cs typeface="Segoe UI" pitchFamily="34" charset="0"/>
              </a:rPr>
              <a:t>Increase number of cores</a:t>
            </a:r>
          </a:p>
          <a:p>
            <a:pPr lvl="1" defTabSz="914102" fontAlgn="base">
              <a:lnSpc>
                <a:spcPct val="150000"/>
              </a:lnSpc>
              <a:spcBef>
                <a:spcPct val="0"/>
              </a:spcBef>
              <a:spcAft>
                <a:spcPts val="784"/>
              </a:spcAft>
            </a:pPr>
            <a:r>
              <a:rPr lang="en-US" sz="1400" b="1" dirty="0"/>
              <a:t>Example 2: </a:t>
            </a:r>
            <a:r>
              <a:rPr lang="en-US" sz="1400" dirty="0"/>
              <a:t>Increase Storage</a:t>
            </a:r>
          </a:p>
          <a:p>
            <a:pPr defTabSz="914102" fontAlgn="base">
              <a:lnSpc>
                <a:spcPct val="150000"/>
              </a:lnSpc>
              <a:spcBef>
                <a:spcPct val="0"/>
              </a:spcBef>
              <a:spcAft>
                <a:spcPts val="784"/>
              </a:spcAft>
            </a:pPr>
            <a:r>
              <a:rPr lang="en-US" sz="1600" b="1" dirty="0"/>
              <a:t>Step 4: </a:t>
            </a:r>
            <a:r>
              <a:rPr lang="en-US" sz="1400" dirty="0">
                <a:cs typeface="Segoe UI" pitchFamily="34" charset="0"/>
              </a:rPr>
              <a:t>Enter your preferred contact method and contact information and create the support case</a:t>
            </a:r>
            <a:endParaRPr lang="en-US" sz="1400" dirty="0">
              <a:ea typeface="Segoe UI" pitchFamily="34" charset="0"/>
              <a:cs typeface="Segoe UI" pitchFamily="34" charset="0"/>
            </a:endParaRPr>
          </a:p>
        </p:txBody>
      </p:sp>
      <p:pic>
        <p:nvPicPr>
          <p:cNvPr id="93" name="Picture 92">
            <a:extLst>
              <a:ext uri="{FF2B5EF4-FFF2-40B4-BE49-F238E27FC236}">
                <a16:creationId xmlns:a16="http://schemas.microsoft.com/office/drawing/2014/main" id="{40CE995A-AB4E-47D5-82B0-61CB1935C166}"/>
              </a:ext>
            </a:extLst>
          </p:cNvPr>
          <p:cNvPicPr>
            <a:picLocks noChangeAspect="1"/>
          </p:cNvPicPr>
          <p:nvPr/>
        </p:nvPicPr>
        <p:blipFill rotWithShape="1">
          <a:blip r:embed="rId10"/>
          <a:srcRect l="37055" r="24909"/>
          <a:stretch/>
        </p:blipFill>
        <p:spPr>
          <a:xfrm>
            <a:off x="9838087" y="3224000"/>
            <a:ext cx="2142257" cy="3163408"/>
          </a:xfrm>
          <a:prstGeom prst="rect">
            <a:avLst/>
          </a:prstGeom>
        </p:spPr>
      </p:pic>
      <p:sp>
        <p:nvSpPr>
          <p:cNvPr id="3" name="Text Placeholder 2">
            <a:extLst>
              <a:ext uri="{FF2B5EF4-FFF2-40B4-BE49-F238E27FC236}">
                <a16:creationId xmlns:a16="http://schemas.microsoft.com/office/drawing/2014/main" id="{817DA753-00F7-469E-A1D7-40A747368D9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264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8545738" y="2140367"/>
            <a:ext cx="827743" cy="995481"/>
            <a:chOff x="9379076" y="807788"/>
            <a:chExt cx="888919" cy="1178761"/>
          </a:xfrm>
        </p:grpSpPr>
        <p:grpSp>
          <p:nvGrpSpPr>
            <p:cNvPr id="4" name="Group 4"/>
            <p:cNvGrpSpPr>
              <a:grpSpLocks noChangeAspect="1"/>
            </p:cNvGrpSpPr>
            <p:nvPr/>
          </p:nvGrpSpPr>
          <p:grpSpPr bwMode="auto">
            <a:xfrm>
              <a:off x="9379076" y="807788"/>
              <a:ext cx="888919" cy="1178761"/>
              <a:chOff x="5451" y="337"/>
              <a:chExt cx="825" cy="1094"/>
            </a:xfrm>
            <a:solidFill>
              <a:srgbClr val="9FCCF0"/>
            </a:solidFill>
          </p:grpSpPr>
          <p:sp>
            <p:nvSpPr>
              <p:cNvPr id="7" name="Freeform 5"/>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8" name="Oval 6"/>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9" name="Freeform 7"/>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1" name="Freeform 8"/>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2" name="Freeform 9"/>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3" name="Freeform 10"/>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4" name="Oval 11"/>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5" name="Freeform 12"/>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sp>
          <p:nvSpPr>
            <p:cNvPr id="143" name="TextBox 142"/>
            <p:cNvSpPr txBox="1"/>
            <p:nvPr/>
          </p:nvSpPr>
          <p:spPr>
            <a:xfrm>
              <a:off x="9477057" y="1447863"/>
              <a:ext cx="702993" cy="25716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969696"/>
                      </a:gs>
                      <a:gs pos="30000">
                        <a:srgbClr val="969696"/>
                      </a:gs>
                    </a:gsLst>
                    <a:lin ang="5400000" scaled="0"/>
                  </a:gradFill>
                  <a:effectLst/>
                  <a:uLnTx/>
                  <a:uFillTx/>
                  <a:latin typeface="Calibri" panose="020F0502020204030204" pitchFamily="34" charset="0"/>
                  <a:ea typeface="+mn-ea"/>
                  <a:cs typeface="Calibri" panose="020F0502020204030204" pitchFamily="34" charset="0"/>
                </a:rPr>
                <a:t>DATA</a:t>
              </a:r>
            </a:p>
          </p:txBody>
        </p:sp>
      </p:grpSp>
      <p:sp>
        <p:nvSpPr>
          <p:cNvPr id="10" name="Title 3"/>
          <p:cNvSpPr txBox="1">
            <a:spLocks/>
          </p:cNvSpPr>
          <p:nvPr/>
        </p:nvSpPr>
        <p:spPr>
          <a:xfrm>
            <a:off x="418645" y="221232"/>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Architectural capabilities of BC/DR</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31" name="Straight Connector 130"/>
          <p:cNvCxnSpPr/>
          <p:nvPr/>
        </p:nvCxnSpPr>
        <p:spPr>
          <a:xfrm>
            <a:off x="4085956"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2" name="Straight Connector 131"/>
          <p:cNvCxnSpPr/>
          <p:nvPr/>
        </p:nvCxnSpPr>
        <p:spPr>
          <a:xfrm>
            <a:off x="8119867"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30" name="Group 229"/>
          <p:cNvGrpSpPr/>
          <p:nvPr/>
        </p:nvGrpSpPr>
        <p:grpSpPr>
          <a:xfrm>
            <a:off x="6215612" y="1896158"/>
            <a:ext cx="1253621" cy="1746055"/>
            <a:chOff x="7267137" y="656433"/>
            <a:chExt cx="3219498" cy="1681254"/>
          </a:xfrm>
        </p:grpSpPr>
        <p:sp>
          <p:nvSpPr>
            <p:cNvPr id="232" name="Rectangle: Rounded Corners 231"/>
            <p:cNvSpPr/>
            <p:nvPr/>
          </p:nvSpPr>
          <p:spPr bwMode="auto">
            <a:xfrm>
              <a:off x="7267137" y="713579"/>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233" name="Rectangle 232"/>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Segoe UI" pitchFamily="34" charset="0"/>
                  <a:cs typeface="Calibri" panose="020F0502020204030204" pitchFamily="34" charset="0"/>
                </a:rPr>
                <a:t>Secondary site</a:t>
              </a:r>
            </a:p>
          </p:txBody>
        </p:sp>
      </p:grpSp>
      <p:sp>
        <p:nvSpPr>
          <p:cNvPr id="235" name="Title 3"/>
          <p:cNvSpPr txBox="1">
            <a:spLocks/>
          </p:cNvSpPr>
          <p:nvPr/>
        </p:nvSpPr>
        <p:spPr>
          <a:xfrm>
            <a:off x="416597" y="1113236"/>
            <a:ext cx="11657888" cy="52602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w="3175">
                  <a:noFill/>
                </a:ln>
                <a:solidFill>
                  <a:srgbClr val="0078D7"/>
                </a:solidFill>
                <a:effectLst/>
                <a:uLnTx/>
                <a:uFillTx/>
                <a:latin typeface="Calibri" panose="020F0502020204030204" pitchFamily="34" charset="0"/>
                <a:ea typeface="+mn-ea"/>
                <a:cs typeface="Calibri" panose="020F0502020204030204" pitchFamily="34" charset="0"/>
              </a:rPr>
              <a:t>You need all three</a:t>
            </a:r>
          </a:p>
        </p:txBody>
      </p:sp>
      <p:grpSp>
        <p:nvGrpSpPr>
          <p:cNvPr id="236" name="Group 235"/>
          <p:cNvGrpSpPr/>
          <p:nvPr/>
        </p:nvGrpSpPr>
        <p:grpSpPr>
          <a:xfrm>
            <a:off x="1346274" y="3234002"/>
            <a:ext cx="306246" cy="294588"/>
            <a:chOff x="8329583" y="1657289"/>
            <a:chExt cx="312387" cy="300495"/>
          </a:xfrm>
        </p:grpSpPr>
        <p:cxnSp>
          <p:nvCxnSpPr>
            <p:cNvPr id="237" name="Straight Connector 236"/>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p:nvGrpSpPr>
        <p:grpSpPr>
          <a:xfrm>
            <a:off x="578421" y="1818047"/>
            <a:ext cx="3145622" cy="1824167"/>
            <a:chOff x="4420900" y="581220"/>
            <a:chExt cx="6065735" cy="1756465"/>
          </a:xfrm>
        </p:grpSpPr>
        <p:sp>
          <p:nvSpPr>
            <p:cNvPr id="268" name="Rectangle: Rounded Corners 267"/>
            <p:cNvSpPr/>
            <p:nvPr/>
          </p:nvSpPr>
          <p:spPr bwMode="auto">
            <a:xfrm>
              <a:off x="4420900" y="713579"/>
              <a:ext cx="6065735" cy="1624106"/>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269" name="Rectangle 268"/>
            <p:cNvSpPr/>
            <p:nvPr/>
          </p:nvSpPr>
          <p:spPr bwMode="auto">
            <a:xfrm>
              <a:off x="6352526" y="581220"/>
              <a:ext cx="2115990" cy="2280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Segoe UI" pitchFamily="34" charset="0"/>
                  <a:cs typeface="Calibri" panose="020F0502020204030204" pitchFamily="34" charset="0"/>
                </a:rPr>
                <a:t>Primary site</a:t>
              </a:r>
            </a:p>
          </p:txBody>
        </p:sp>
      </p:grpSp>
      <p:grpSp>
        <p:nvGrpSpPr>
          <p:cNvPr id="270" name="Group 15"/>
          <p:cNvGrpSpPr>
            <a:grpSpLocks noChangeAspect="1"/>
          </p:cNvGrpSpPr>
          <p:nvPr/>
        </p:nvGrpSpPr>
        <p:grpSpPr bwMode="auto">
          <a:xfrm>
            <a:off x="6535055" y="2182208"/>
            <a:ext cx="614806" cy="976782"/>
            <a:chOff x="3695" y="1849"/>
            <a:chExt cx="445" cy="707"/>
          </a:xfrm>
          <a:solidFill>
            <a:schemeClr val="accent4"/>
          </a:solidFill>
        </p:grpSpPr>
        <p:sp>
          <p:nvSpPr>
            <p:cNvPr id="271"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2"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3"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4"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5"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6"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7"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8"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9"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80"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292" name="Group 15"/>
          <p:cNvGrpSpPr>
            <a:grpSpLocks noChangeAspect="1"/>
          </p:cNvGrpSpPr>
          <p:nvPr/>
        </p:nvGrpSpPr>
        <p:grpSpPr bwMode="auto">
          <a:xfrm>
            <a:off x="2557196" y="2172967"/>
            <a:ext cx="614806" cy="976782"/>
            <a:chOff x="3695" y="1849"/>
            <a:chExt cx="445" cy="707"/>
          </a:xfrm>
          <a:solidFill>
            <a:schemeClr val="accent4"/>
          </a:solidFill>
        </p:grpSpPr>
        <p:sp>
          <p:nvSpPr>
            <p:cNvPr id="293"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94"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95"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96"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97"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98"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99"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0"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1"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2"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303" name="Group 15"/>
          <p:cNvGrpSpPr>
            <a:grpSpLocks noChangeAspect="1"/>
          </p:cNvGrpSpPr>
          <p:nvPr/>
        </p:nvGrpSpPr>
        <p:grpSpPr bwMode="auto">
          <a:xfrm>
            <a:off x="1201663" y="2172967"/>
            <a:ext cx="614806" cy="976782"/>
            <a:chOff x="3695" y="1849"/>
            <a:chExt cx="445" cy="707"/>
          </a:xfrm>
          <a:solidFill>
            <a:schemeClr val="accent4"/>
          </a:solidFill>
        </p:grpSpPr>
        <p:sp>
          <p:nvSpPr>
            <p:cNvPr id="304"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5"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6"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7"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9"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10"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11"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12"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13"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258" name="Group 4"/>
          <p:cNvGrpSpPr>
            <a:grpSpLocks noChangeAspect="1"/>
          </p:cNvGrpSpPr>
          <p:nvPr/>
        </p:nvGrpSpPr>
        <p:grpSpPr bwMode="auto">
          <a:xfrm>
            <a:off x="978512" y="2787114"/>
            <a:ext cx="443815" cy="441837"/>
            <a:chOff x="3693" y="1979"/>
            <a:chExt cx="449" cy="447"/>
          </a:xfrm>
        </p:grpSpPr>
        <p:sp>
          <p:nvSpPr>
            <p:cNvPr id="25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6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sp>
        <p:nvSpPr>
          <p:cNvPr id="107" name="Rectangle 106"/>
          <p:cNvSpPr/>
          <p:nvPr/>
        </p:nvSpPr>
        <p:spPr bwMode="auto">
          <a:xfrm>
            <a:off x="488617"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765" b="0" i="0" u="none" strike="noStrike" kern="0" cap="none" spc="49" normalizeH="0" baseline="0" noProof="0" dirty="0">
                <a:ln>
                  <a:noFill/>
                </a:ln>
                <a:solidFill>
                  <a:srgbClr val="0078D7"/>
                </a:solidFill>
                <a:effectLst/>
                <a:uLnTx/>
                <a:uFillTx/>
                <a:latin typeface="Calibri" panose="020F0502020204030204" pitchFamily="34" charset="0"/>
                <a:ea typeface="+mn-ea"/>
                <a:cs typeface="Calibri" panose="020F0502020204030204" pitchFamily="34" charset="0"/>
              </a:rPr>
              <a:t>High availability</a:t>
            </a:r>
          </a:p>
        </p:txBody>
      </p:sp>
      <p:sp>
        <p:nvSpPr>
          <p:cNvPr id="108" name="Text Placeholder 22"/>
          <p:cNvSpPr txBox="1">
            <a:spLocks/>
          </p:cNvSpPr>
          <p:nvPr/>
        </p:nvSpPr>
        <p:spPr>
          <a:xfrm>
            <a:off x="571672" y="4532385"/>
            <a:ext cx="2354407"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13330" rtl="0" eaLnBrk="1" fontAlgn="base" latinLnBrk="0" hangingPunct="1">
              <a:lnSpc>
                <a:spcPct val="90000"/>
              </a:lnSpc>
              <a:spcBef>
                <a:spcPct val="20000"/>
              </a:spcBef>
              <a:spcAft>
                <a:spcPct val="0"/>
              </a:spcAft>
              <a:buClrTx/>
              <a:buSzPct val="90000"/>
              <a:buFontTx/>
              <a:buNone/>
              <a:tabLst/>
              <a:defRPr/>
            </a:pPr>
            <a:r>
              <a:rPr kumimoji="0" lang="en-US" sz="1372" b="0" i="0" u="none" strike="noStrike" kern="1200" cap="none" spc="0" normalizeH="0" baseline="0" noProof="0" dirty="0">
                <a:ln>
                  <a:noFill/>
                </a:ln>
                <a:solidFill>
                  <a:srgbClr val="969696"/>
                </a:solidFill>
                <a:effectLst/>
                <a:uLnTx/>
                <a:uFillTx/>
                <a:latin typeface="Calibri" panose="020F0502020204030204" pitchFamily="34" charset="0"/>
                <a:ea typeface="ＭＳ Ｐゴシック" charset="0"/>
                <a:cs typeface="Calibri" panose="020F0502020204030204" pitchFamily="34" charset="0"/>
              </a:rPr>
              <a:t>When your applications have a catastrophic failure, run a second instance</a:t>
            </a:r>
          </a:p>
        </p:txBody>
      </p:sp>
      <p:cxnSp>
        <p:nvCxnSpPr>
          <p:cNvPr id="109" name="Straight Connector 108"/>
          <p:cNvCxnSpPr/>
          <p:nvPr/>
        </p:nvCxnSpPr>
        <p:spPr>
          <a:xfrm>
            <a:off x="682426"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4599744" y="1878043"/>
            <a:ext cx="1253621" cy="1746056"/>
            <a:chOff x="7267137" y="656433"/>
            <a:chExt cx="3219498" cy="1486888"/>
          </a:xfrm>
        </p:grpSpPr>
        <p:sp>
          <p:nvSpPr>
            <p:cNvPr id="111" name="Rectangle: Rounded Corners 110"/>
            <p:cNvSpPr/>
            <p:nvPr/>
          </p:nvSpPr>
          <p:spPr bwMode="auto">
            <a:xfrm>
              <a:off x="7267137" y="713579"/>
              <a:ext cx="3219498" cy="1429742"/>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12" name="Rectangle 111"/>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Segoe UI" pitchFamily="34" charset="0"/>
                  <a:cs typeface="Calibri" panose="020F0502020204030204" pitchFamily="34" charset="0"/>
                </a:rPr>
                <a:t>Primary site</a:t>
              </a:r>
            </a:p>
          </p:txBody>
        </p:sp>
      </p:grpSp>
      <p:grpSp>
        <p:nvGrpSpPr>
          <p:cNvPr id="113" name="Group 112"/>
          <p:cNvGrpSpPr/>
          <p:nvPr/>
        </p:nvGrpSpPr>
        <p:grpSpPr>
          <a:xfrm>
            <a:off x="5237864" y="3234002"/>
            <a:ext cx="306246" cy="294588"/>
            <a:chOff x="8329583" y="1657289"/>
            <a:chExt cx="312387" cy="300495"/>
          </a:xfrm>
        </p:grpSpPr>
        <p:cxnSp>
          <p:nvCxnSpPr>
            <p:cNvPr id="114" name="Straight Connector 113"/>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5"/>
          <p:cNvGrpSpPr>
            <a:grpSpLocks noChangeAspect="1"/>
          </p:cNvGrpSpPr>
          <p:nvPr/>
        </p:nvGrpSpPr>
        <p:grpSpPr bwMode="auto">
          <a:xfrm>
            <a:off x="5093252" y="2172967"/>
            <a:ext cx="614806" cy="976782"/>
            <a:chOff x="3695" y="1849"/>
            <a:chExt cx="445" cy="707"/>
          </a:xfrm>
          <a:solidFill>
            <a:schemeClr val="accent4"/>
          </a:solidFill>
        </p:grpSpPr>
        <p:sp>
          <p:nvSpPr>
            <p:cNvPr id="11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23"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24"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25"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2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33"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34"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35"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36"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37"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138" name="Group 4"/>
          <p:cNvGrpSpPr>
            <a:grpSpLocks noChangeAspect="1"/>
          </p:cNvGrpSpPr>
          <p:nvPr/>
        </p:nvGrpSpPr>
        <p:grpSpPr bwMode="auto">
          <a:xfrm>
            <a:off x="4870102" y="2787114"/>
            <a:ext cx="443815" cy="441837"/>
            <a:chOff x="3693" y="1979"/>
            <a:chExt cx="449" cy="447"/>
          </a:xfrm>
        </p:grpSpPr>
        <p:sp>
          <p:nvSpPr>
            <p:cNvPr id="13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4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sp>
        <p:nvSpPr>
          <p:cNvPr id="144" name="Rectangle 143"/>
          <p:cNvSpPr/>
          <p:nvPr/>
        </p:nvSpPr>
        <p:spPr bwMode="auto">
          <a:xfrm>
            <a:off x="4599743"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765" b="0" i="0" u="none" strike="noStrike" kern="0" cap="none" spc="49" normalizeH="0" baseline="0" noProof="0" dirty="0">
                <a:ln>
                  <a:noFill/>
                </a:ln>
                <a:solidFill>
                  <a:srgbClr val="0078D7"/>
                </a:solidFill>
                <a:effectLst/>
                <a:uLnTx/>
                <a:uFillTx/>
                <a:latin typeface="Calibri" panose="020F0502020204030204" pitchFamily="34" charset="0"/>
                <a:ea typeface="+mn-ea"/>
                <a:cs typeface="Calibri" panose="020F0502020204030204" pitchFamily="34" charset="0"/>
              </a:rPr>
              <a:t>Disaster recovery</a:t>
            </a:r>
          </a:p>
        </p:txBody>
      </p:sp>
      <p:sp>
        <p:nvSpPr>
          <p:cNvPr id="145" name="Text Placeholder 22"/>
          <p:cNvSpPr txBox="1">
            <a:spLocks/>
          </p:cNvSpPr>
          <p:nvPr/>
        </p:nvSpPr>
        <p:spPr>
          <a:xfrm>
            <a:off x="4682798" y="4532385"/>
            <a:ext cx="3011200"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13330" rtl="0" eaLnBrk="1" fontAlgn="base" latinLnBrk="0" hangingPunct="1">
              <a:lnSpc>
                <a:spcPct val="90000"/>
              </a:lnSpc>
              <a:spcBef>
                <a:spcPct val="20000"/>
              </a:spcBef>
              <a:spcAft>
                <a:spcPct val="0"/>
              </a:spcAft>
              <a:buClrTx/>
              <a:buSzPct val="90000"/>
              <a:buFontTx/>
              <a:buNone/>
              <a:tabLst/>
              <a:defRPr/>
            </a:pPr>
            <a:r>
              <a:rPr kumimoji="0" lang="en-US" sz="1372" b="0" i="0" u="none" strike="noStrike" kern="1200" cap="none" spc="0" normalizeH="0" baseline="0" noProof="0" dirty="0">
                <a:ln>
                  <a:noFill/>
                </a:ln>
                <a:solidFill>
                  <a:srgbClr val="969696"/>
                </a:solidFill>
                <a:effectLst/>
                <a:uLnTx/>
                <a:uFillTx/>
                <a:latin typeface="Calibri" panose="020F0502020204030204" pitchFamily="34" charset="0"/>
                <a:ea typeface="ＭＳ Ｐゴシック" charset="0"/>
                <a:cs typeface="Calibri" panose="020F0502020204030204" pitchFamily="34" charset="0"/>
              </a:rPr>
              <a:t>When your applications have a catastrophic failure, run them in Azure or a secondary datacenter</a:t>
            </a:r>
          </a:p>
        </p:txBody>
      </p:sp>
      <p:cxnSp>
        <p:nvCxnSpPr>
          <p:cNvPr id="146" name="Straight Connector 145"/>
          <p:cNvCxnSpPr/>
          <p:nvPr/>
        </p:nvCxnSpPr>
        <p:spPr>
          <a:xfrm>
            <a:off x="4793552"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bwMode="auto">
          <a:xfrm>
            <a:off x="8282156"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765" b="0" i="0" u="none" strike="noStrike" kern="0" cap="none" spc="49" normalizeH="0" baseline="0" noProof="0" dirty="0">
                <a:ln>
                  <a:noFill/>
                </a:ln>
                <a:solidFill>
                  <a:srgbClr val="0078D7"/>
                </a:solidFill>
                <a:effectLst/>
                <a:uLnTx/>
                <a:uFillTx/>
                <a:latin typeface="Calibri" panose="020F0502020204030204" pitchFamily="34" charset="0"/>
                <a:ea typeface="+mn-ea"/>
                <a:cs typeface="Calibri" panose="020F0502020204030204" pitchFamily="34" charset="0"/>
              </a:rPr>
              <a:t>Backup</a:t>
            </a:r>
          </a:p>
        </p:txBody>
      </p:sp>
      <p:sp>
        <p:nvSpPr>
          <p:cNvPr id="149" name="Text Placeholder 22"/>
          <p:cNvSpPr txBox="1">
            <a:spLocks/>
          </p:cNvSpPr>
          <p:nvPr/>
        </p:nvSpPr>
        <p:spPr>
          <a:xfrm>
            <a:off x="8365211" y="4532384"/>
            <a:ext cx="3011200" cy="561185"/>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13330" rtl="0" eaLnBrk="1" fontAlgn="base" latinLnBrk="0" hangingPunct="1">
              <a:lnSpc>
                <a:spcPct val="90000"/>
              </a:lnSpc>
              <a:spcBef>
                <a:spcPct val="20000"/>
              </a:spcBef>
              <a:spcAft>
                <a:spcPct val="0"/>
              </a:spcAft>
              <a:buClrTx/>
              <a:buSzPct val="90000"/>
              <a:buFontTx/>
              <a:buNone/>
              <a:tabLst/>
              <a:defRPr/>
            </a:pPr>
            <a:r>
              <a:rPr kumimoji="0" lang="en-US" sz="1372" b="0" i="0" u="none" strike="noStrike" kern="1200" cap="none" spc="0" normalizeH="0" baseline="0" noProof="0" dirty="0">
                <a:ln>
                  <a:noFill/>
                </a:ln>
                <a:solidFill>
                  <a:srgbClr val="969696"/>
                </a:solidFill>
                <a:effectLst/>
                <a:uLnTx/>
                <a:uFillTx/>
                <a:latin typeface="Calibri" panose="020F0502020204030204" pitchFamily="34" charset="0"/>
                <a:ea typeface="ＭＳ Ｐゴシック" charset="0"/>
                <a:cs typeface="Calibri" panose="020F0502020204030204" pitchFamily="34" charset="0"/>
              </a:rPr>
              <a:t>When your data is corrupted, deleted or lost you can restore it</a:t>
            </a:r>
          </a:p>
        </p:txBody>
      </p:sp>
      <p:cxnSp>
        <p:nvCxnSpPr>
          <p:cNvPr id="151" name="Straight Connector 150"/>
          <p:cNvCxnSpPr/>
          <p:nvPr/>
        </p:nvCxnSpPr>
        <p:spPr>
          <a:xfrm>
            <a:off x="8475965"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9" name="Group 4">
            <a:extLst>
              <a:ext uri="{FF2B5EF4-FFF2-40B4-BE49-F238E27FC236}">
                <a16:creationId xmlns:a16="http://schemas.microsoft.com/office/drawing/2014/main" id="{1D50BE9C-25D2-4A28-8AC5-A6908FF30E57}"/>
              </a:ext>
            </a:extLst>
          </p:cNvPr>
          <p:cNvGrpSpPr>
            <a:grpSpLocks noChangeAspect="1"/>
          </p:cNvGrpSpPr>
          <p:nvPr/>
        </p:nvGrpSpPr>
        <p:grpSpPr bwMode="auto">
          <a:xfrm>
            <a:off x="9306335" y="2743697"/>
            <a:ext cx="443815" cy="441837"/>
            <a:chOff x="3693" y="1979"/>
            <a:chExt cx="449" cy="447"/>
          </a:xfrm>
        </p:grpSpPr>
        <p:sp>
          <p:nvSpPr>
            <p:cNvPr id="120" name="Oval 5">
              <a:extLst>
                <a:ext uri="{FF2B5EF4-FFF2-40B4-BE49-F238E27FC236}">
                  <a16:creationId xmlns:a16="http://schemas.microsoft.com/office/drawing/2014/main" id="{088A0AFA-FD7A-4665-BF57-F22621175167}"/>
                </a:ext>
              </a:extLst>
            </p:cNvPr>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21" name="Freeform 6">
              <a:extLst>
                <a:ext uri="{FF2B5EF4-FFF2-40B4-BE49-F238E27FC236}">
                  <a16:creationId xmlns:a16="http://schemas.microsoft.com/office/drawing/2014/main" id="{EBA59E7C-7157-4607-B775-96509CC55E8B}"/>
                </a:ext>
              </a:extLst>
            </p:cNvPr>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24" name="Group 23">
            <a:extLst>
              <a:ext uri="{FF2B5EF4-FFF2-40B4-BE49-F238E27FC236}">
                <a16:creationId xmlns:a16="http://schemas.microsoft.com/office/drawing/2014/main" id="{368B9502-39BB-4626-A772-CE885A535E79}"/>
              </a:ext>
            </a:extLst>
          </p:cNvPr>
          <p:cNvGrpSpPr/>
          <p:nvPr/>
        </p:nvGrpSpPr>
        <p:grpSpPr>
          <a:xfrm>
            <a:off x="6595441" y="3236873"/>
            <a:ext cx="422427" cy="315895"/>
            <a:chOff x="6801732" y="3273980"/>
            <a:chExt cx="430898" cy="322229"/>
          </a:xfrm>
        </p:grpSpPr>
        <p:cxnSp>
          <p:nvCxnSpPr>
            <p:cNvPr id="122" name="Straight Connector 121">
              <a:extLst>
                <a:ext uri="{FF2B5EF4-FFF2-40B4-BE49-F238E27FC236}">
                  <a16:creationId xmlns:a16="http://schemas.microsoft.com/office/drawing/2014/main" id="{3BD3595B-A0BD-4A7D-87EE-2B4F0DAA0978}"/>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3CE33F6-8649-4070-BB38-6A5785E720E1}"/>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BFC18C-56DB-43F1-926F-C94C95898F5A}"/>
              </a:ext>
            </a:extLst>
          </p:cNvPr>
          <p:cNvGrpSpPr/>
          <p:nvPr/>
        </p:nvGrpSpPr>
        <p:grpSpPr>
          <a:xfrm>
            <a:off x="10727528" y="3236370"/>
            <a:ext cx="422427" cy="315895"/>
            <a:chOff x="6801732" y="3273980"/>
            <a:chExt cx="430898" cy="322229"/>
          </a:xfrm>
        </p:grpSpPr>
        <p:cxnSp>
          <p:nvCxnSpPr>
            <p:cNvPr id="129" name="Straight Connector 128">
              <a:extLst>
                <a:ext uri="{FF2B5EF4-FFF2-40B4-BE49-F238E27FC236}">
                  <a16:creationId xmlns:a16="http://schemas.microsoft.com/office/drawing/2014/main" id="{5C974BFB-3441-498B-AE5F-826858282B3E}"/>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776DC07-0E7C-43E0-BA33-0F37A9F344B9}"/>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611BB24C-E9F3-4081-AEE7-8D4719ED76D4}"/>
              </a:ext>
            </a:extLst>
          </p:cNvPr>
          <p:cNvGrpSpPr/>
          <p:nvPr/>
        </p:nvGrpSpPr>
        <p:grpSpPr>
          <a:xfrm>
            <a:off x="2642363" y="3243327"/>
            <a:ext cx="422427" cy="315895"/>
            <a:chOff x="6801732" y="3273980"/>
            <a:chExt cx="430898" cy="322229"/>
          </a:xfrm>
        </p:grpSpPr>
        <p:cxnSp>
          <p:nvCxnSpPr>
            <p:cNvPr id="153" name="Straight Connector 152">
              <a:extLst>
                <a:ext uri="{FF2B5EF4-FFF2-40B4-BE49-F238E27FC236}">
                  <a16:creationId xmlns:a16="http://schemas.microsoft.com/office/drawing/2014/main" id="{FF2123DB-B4FB-4F8B-873D-213659EFCF3D}"/>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DCA67D5-4314-4E88-A570-A23DA52ABCE8}"/>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52942AF2-8E4B-4D93-A4D1-1DF01D854D8D}"/>
              </a:ext>
            </a:extLst>
          </p:cNvPr>
          <p:cNvGrpSpPr/>
          <p:nvPr/>
        </p:nvGrpSpPr>
        <p:grpSpPr>
          <a:xfrm>
            <a:off x="8821197" y="3245407"/>
            <a:ext cx="306246" cy="294588"/>
            <a:chOff x="8329583" y="1657289"/>
            <a:chExt cx="312387" cy="300495"/>
          </a:xfrm>
        </p:grpSpPr>
        <p:cxnSp>
          <p:nvCxnSpPr>
            <p:cNvPr id="167" name="Straight Connector 166">
              <a:extLst>
                <a:ext uri="{FF2B5EF4-FFF2-40B4-BE49-F238E27FC236}">
                  <a16:creationId xmlns:a16="http://schemas.microsoft.com/office/drawing/2014/main" id="{F175A191-1D8F-4D64-AFB8-B6F2A691B100}"/>
                </a:ext>
              </a:extLst>
            </p:cNvPr>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85340D2-1648-41CB-9E5E-7C0A6A6008A5}"/>
                </a:ext>
              </a:extLst>
            </p:cNvPr>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5A677971-5AA8-4472-B808-63D7A358EE86}"/>
              </a:ext>
            </a:extLst>
          </p:cNvPr>
          <p:cNvGrpSpPr/>
          <p:nvPr/>
        </p:nvGrpSpPr>
        <p:grpSpPr>
          <a:xfrm>
            <a:off x="10474665" y="2138186"/>
            <a:ext cx="827743" cy="995481"/>
            <a:chOff x="9379076" y="807788"/>
            <a:chExt cx="888919" cy="1178761"/>
          </a:xfrm>
        </p:grpSpPr>
        <p:grpSp>
          <p:nvGrpSpPr>
            <p:cNvPr id="177" name="Group 4">
              <a:extLst>
                <a:ext uri="{FF2B5EF4-FFF2-40B4-BE49-F238E27FC236}">
                  <a16:creationId xmlns:a16="http://schemas.microsoft.com/office/drawing/2014/main" id="{9648E2CB-1BE1-485E-966A-11D36AE40C49}"/>
                </a:ext>
              </a:extLst>
            </p:cNvPr>
            <p:cNvGrpSpPr>
              <a:grpSpLocks noChangeAspect="1"/>
            </p:cNvGrpSpPr>
            <p:nvPr/>
          </p:nvGrpSpPr>
          <p:grpSpPr bwMode="auto">
            <a:xfrm>
              <a:off x="9379076" y="807788"/>
              <a:ext cx="888919" cy="1178761"/>
              <a:chOff x="5451" y="337"/>
              <a:chExt cx="825" cy="1094"/>
            </a:xfrm>
            <a:solidFill>
              <a:srgbClr val="9FCCF0"/>
            </a:solidFill>
          </p:grpSpPr>
          <p:sp>
            <p:nvSpPr>
              <p:cNvPr id="179" name="Freeform 5">
                <a:extLst>
                  <a:ext uri="{FF2B5EF4-FFF2-40B4-BE49-F238E27FC236}">
                    <a16:creationId xmlns:a16="http://schemas.microsoft.com/office/drawing/2014/main" id="{2D17533F-5D32-42F1-BD67-A2488E63837F}"/>
                  </a:ext>
                </a:extLst>
              </p:cNvPr>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0" name="Oval 6">
                <a:extLst>
                  <a:ext uri="{FF2B5EF4-FFF2-40B4-BE49-F238E27FC236}">
                    <a16:creationId xmlns:a16="http://schemas.microsoft.com/office/drawing/2014/main" id="{6B3F1DB9-2082-4C4E-AFA3-5B1ED5EA5676}"/>
                  </a:ext>
                </a:extLst>
              </p:cNvPr>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1" name="Freeform 7">
                <a:extLst>
                  <a:ext uri="{FF2B5EF4-FFF2-40B4-BE49-F238E27FC236}">
                    <a16:creationId xmlns:a16="http://schemas.microsoft.com/office/drawing/2014/main" id="{0148563B-34EA-4C75-B701-7C14B344BA18}"/>
                  </a:ext>
                </a:extLst>
              </p:cNvPr>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2" name="Freeform 8">
                <a:extLst>
                  <a:ext uri="{FF2B5EF4-FFF2-40B4-BE49-F238E27FC236}">
                    <a16:creationId xmlns:a16="http://schemas.microsoft.com/office/drawing/2014/main" id="{8F1BCEFB-0EE9-4DCA-8764-FF73CBD78259}"/>
                  </a:ext>
                </a:extLst>
              </p:cNvPr>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3" name="Freeform 9">
                <a:extLst>
                  <a:ext uri="{FF2B5EF4-FFF2-40B4-BE49-F238E27FC236}">
                    <a16:creationId xmlns:a16="http://schemas.microsoft.com/office/drawing/2014/main" id="{6CBA5CEB-E26C-4B29-B9C7-8907B4C6448A}"/>
                  </a:ext>
                </a:extLst>
              </p:cNvPr>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4" name="Freeform 10">
                <a:extLst>
                  <a:ext uri="{FF2B5EF4-FFF2-40B4-BE49-F238E27FC236}">
                    <a16:creationId xmlns:a16="http://schemas.microsoft.com/office/drawing/2014/main" id="{6430AC93-013D-47FF-8933-25A7ECC77D30}"/>
                  </a:ext>
                </a:extLst>
              </p:cNvPr>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5" name="Oval 11">
                <a:extLst>
                  <a:ext uri="{FF2B5EF4-FFF2-40B4-BE49-F238E27FC236}">
                    <a16:creationId xmlns:a16="http://schemas.microsoft.com/office/drawing/2014/main" id="{A30F4E9C-17A6-4DF1-894B-8983031FFFC5}"/>
                  </a:ext>
                </a:extLst>
              </p:cNvPr>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6" name="Freeform 12">
                <a:extLst>
                  <a:ext uri="{FF2B5EF4-FFF2-40B4-BE49-F238E27FC236}">
                    <a16:creationId xmlns:a16="http://schemas.microsoft.com/office/drawing/2014/main" id="{0FE0ADD0-1589-4792-A355-9F8AF0414441}"/>
                  </a:ext>
                </a:extLst>
              </p:cNvPr>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sp>
          <p:nvSpPr>
            <p:cNvPr id="178" name="TextBox 177">
              <a:extLst>
                <a:ext uri="{FF2B5EF4-FFF2-40B4-BE49-F238E27FC236}">
                  <a16:creationId xmlns:a16="http://schemas.microsoft.com/office/drawing/2014/main" id="{0FFB5BDE-F30E-49B8-B530-31E9AE65FCBE}"/>
                </a:ext>
              </a:extLst>
            </p:cNvPr>
            <p:cNvSpPr txBox="1"/>
            <p:nvPr/>
          </p:nvSpPr>
          <p:spPr>
            <a:xfrm>
              <a:off x="9477057" y="1447863"/>
              <a:ext cx="702993" cy="25716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969696"/>
                      </a:gs>
                      <a:gs pos="30000">
                        <a:srgbClr val="969696"/>
                      </a:gs>
                    </a:gsLst>
                    <a:lin ang="5400000" scaled="0"/>
                  </a:gradFill>
                  <a:effectLst/>
                  <a:uLnTx/>
                  <a:uFillTx/>
                  <a:latin typeface="Calibri" panose="020F0502020204030204" pitchFamily="34" charset="0"/>
                  <a:ea typeface="+mn-ea"/>
                  <a:cs typeface="Calibri" panose="020F0502020204030204" pitchFamily="34" charset="0"/>
                </a:rPr>
                <a:t>DATA</a:t>
              </a:r>
            </a:p>
          </p:txBody>
        </p:sp>
      </p:grpSp>
      <p:grpSp>
        <p:nvGrpSpPr>
          <p:cNvPr id="187" name="Group 186">
            <a:extLst>
              <a:ext uri="{FF2B5EF4-FFF2-40B4-BE49-F238E27FC236}">
                <a16:creationId xmlns:a16="http://schemas.microsoft.com/office/drawing/2014/main" id="{4E0CC2B1-A9B0-4721-99BC-BCAA9C7F8CBA}"/>
              </a:ext>
            </a:extLst>
          </p:cNvPr>
          <p:cNvGrpSpPr/>
          <p:nvPr/>
        </p:nvGrpSpPr>
        <p:grpSpPr>
          <a:xfrm>
            <a:off x="8391894" y="1923672"/>
            <a:ext cx="1427213" cy="1731892"/>
            <a:chOff x="7217866" y="656433"/>
            <a:chExt cx="3219498" cy="1667617"/>
          </a:xfrm>
        </p:grpSpPr>
        <p:sp>
          <p:nvSpPr>
            <p:cNvPr id="188" name="Rectangle: Rounded Corners 187">
              <a:extLst>
                <a:ext uri="{FF2B5EF4-FFF2-40B4-BE49-F238E27FC236}">
                  <a16:creationId xmlns:a16="http://schemas.microsoft.com/office/drawing/2014/main" id="{D46BBB57-7B26-45B1-A887-71D9F8AB048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89" name="Rectangle 188">
              <a:extLst>
                <a:ext uri="{FF2B5EF4-FFF2-40B4-BE49-F238E27FC236}">
                  <a16:creationId xmlns:a16="http://schemas.microsoft.com/office/drawing/2014/main" id="{85DD7A5D-B24E-4FC8-A2A9-C8339AFBC305}"/>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Segoe UI" pitchFamily="34" charset="0"/>
                  <a:cs typeface="Calibri" panose="020F0502020204030204" pitchFamily="34" charset="0"/>
                </a:rPr>
                <a:t>Original</a:t>
              </a:r>
            </a:p>
          </p:txBody>
        </p:sp>
      </p:grpSp>
      <p:grpSp>
        <p:nvGrpSpPr>
          <p:cNvPr id="190" name="Group 189">
            <a:extLst>
              <a:ext uri="{FF2B5EF4-FFF2-40B4-BE49-F238E27FC236}">
                <a16:creationId xmlns:a16="http://schemas.microsoft.com/office/drawing/2014/main" id="{0342E072-0C01-4EE2-AE68-CDAA0361B367}"/>
              </a:ext>
            </a:extLst>
          </p:cNvPr>
          <p:cNvGrpSpPr/>
          <p:nvPr/>
        </p:nvGrpSpPr>
        <p:grpSpPr>
          <a:xfrm>
            <a:off x="10156006" y="1926107"/>
            <a:ext cx="1427213" cy="1731892"/>
            <a:chOff x="7217866" y="656433"/>
            <a:chExt cx="3219498" cy="1667617"/>
          </a:xfrm>
        </p:grpSpPr>
        <p:sp>
          <p:nvSpPr>
            <p:cNvPr id="191" name="Rectangle: Rounded Corners 190">
              <a:extLst>
                <a:ext uri="{FF2B5EF4-FFF2-40B4-BE49-F238E27FC236}">
                  <a16:creationId xmlns:a16="http://schemas.microsoft.com/office/drawing/2014/main" id="{771956ED-22E2-4A8E-971F-CDE97CB1BD9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92" name="Rectangle 191">
              <a:extLst>
                <a:ext uri="{FF2B5EF4-FFF2-40B4-BE49-F238E27FC236}">
                  <a16:creationId xmlns:a16="http://schemas.microsoft.com/office/drawing/2014/main" id="{F4DDB076-BD57-4CDA-909D-D8E904F90E93}"/>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Segoe UI" pitchFamily="34" charset="0"/>
                  <a:cs typeface="Calibri" panose="020F0502020204030204" pitchFamily="34" charset="0"/>
                </a:rPr>
                <a:t>Backup</a:t>
              </a:r>
            </a:p>
          </p:txBody>
        </p:sp>
      </p:grpSp>
      <p:sp>
        <p:nvSpPr>
          <p:cNvPr id="2" name="Text Placeholder 1">
            <a:extLst>
              <a:ext uri="{FF2B5EF4-FFF2-40B4-BE49-F238E27FC236}">
                <a16:creationId xmlns:a16="http://schemas.microsoft.com/office/drawing/2014/main" id="{115B76B9-9F28-42C8-AFFD-B7CD9055F57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912045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54AAD-4FB0-42F5-90FE-B9F06DB6BC1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FF728D0-D9B3-4536-8CAF-27AB95B7790A}"/>
              </a:ext>
            </a:extLst>
          </p:cNvPr>
          <p:cNvSpPr>
            <a:spLocks noGrp="1"/>
          </p:cNvSpPr>
          <p:nvPr>
            <p:ph type="body" sz="quarter" idx="11"/>
          </p:nvPr>
        </p:nvSpPr>
        <p:spPr/>
        <p:txBody>
          <a:bodyPr/>
          <a:lstStyle/>
          <a:p>
            <a:r>
              <a:rPr lang="en-US" sz="2800" b="1" dirty="0"/>
              <a:t>RPO “Recover Point Objective” &amp; RTO “Recover Time Objective </a:t>
            </a:r>
            <a:r>
              <a:rPr lang="en-US" sz="2800" dirty="0"/>
              <a:t>are time intervals, typically expressed in number of hours</a:t>
            </a:r>
          </a:p>
          <a:p>
            <a:endParaRPr lang="en-US" sz="1100" b="1" dirty="0"/>
          </a:p>
          <a:p>
            <a:r>
              <a:rPr lang="en-US" sz="2800" b="1" dirty="0"/>
              <a:t>RPO</a:t>
            </a:r>
            <a:r>
              <a:rPr lang="en-US" sz="2800" dirty="0"/>
              <a:t> is the maximum targeted time that data can be lost (in time)—it is the amount of time between backup, replication, or synchronization. It answers the question, “What is an acceptable amount of data loss?” It is usually </a:t>
            </a:r>
            <a:r>
              <a:rPr lang="en-US" sz="2800" i="1" dirty="0"/>
              <a:t>much</a:t>
            </a:r>
            <a:r>
              <a:rPr lang="en-US" sz="2800" dirty="0"/>
              <a:t> smaller than RTO.</a:t>
            </a:r>
          </a:p>
          <a:p>
            <a:endParaRPr lang="en-US" sz="1100" b="1" dirty="0"/>
          </a:p>
          <a:p>
            <a:r>
              <a:rPr lang="en-US" sz="2800" b="1" dirty="0"/>
              <a:t>RTO</a:t>
            </a:r>
            <a:r>
              <a:rPr lang="en-US" sz="2800" dirty="0"/>
              <a:t> is how long it takes (in time) to restore services after a disaster. It answers the question, “How long will it take to get service back up?”</a:t>
            </a:r>
          </a:p>
          <a:p>
            <a:endParaRPr lang="en-US" dirty="0"/>
          </a:p>
          <a:p>
            <a:endParaRPr lang="en-US" dirty="0"/>
          </a:p>
        </p:txBody>
      </p:sp>
      <p:sp>
        <p:nvSpPr>
          <p:cNvPr id="5" name="Text Placeholder 4"/>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519894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03F5-C35F-4AE1-9E10-32B08FDF247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F633232-0D3A-448C-A52C-2C9096D6CA9F}"/>
              </a:ext>
            </a:extLst>
          </p:cNvPr>
          <p:cNvSpPr>
            <a:spLocks noGrp="1"/>
          </p:cNvSpPr>
          <p:nvPr>
            <p:ph type="body" sz="quarter" idx="11"/>
          </p:nvPr>
        </p:nvSpPr>
        <p:spPr/>
        <p:txBody>
          <a:bodyPr/>
          <a:lstStyle/>
          <a:p>
            <a:r>
              <a:rPr lang="en-US" sz="3200" b="1" dirty="0"/>
              <a:t>An asynchronous operation is one that transpires sequentially: first one action, and then another. </a:t>
            </a:r>
            <a:r>
              <a:rPr lang="en-US" sz="3200" dirty="0"/>
              <a:t>The operations do not take place simultaneously. This type of processing means that there is a time gap between the first operation and the second. An example would be writing data to primary and secondary storage. First data is written to the primary; data destined for the secondary is queued and must wait until the write operation to the primary is complete.</a:t>
            </a:r>
          </a:p>
          <a:p>
            <a:endParaRPr lang="en-US" dirty="0"/>
          </a:p>
        </p:txBody>
      </p:sp>
      <p:sp>
        <p:nvSpPr>
          <p:cNvPr id="5" name="Text Placeholder 4"/>
          <p:cNvSpPr>
            <a:spLocks noGrp="1"/>
          </p:cNvSpPr>
          <p:nvPr>
            <p:ph type="body" sz="quarter" idx="10"/>
          </p:nvPr>
        </p:nvSpPr>
        <p:spPr/>
        <p:txBody>
          <a:bodyPr/>
          <a:lstStyle/>
          <a:p>
            <a:endParaRPr lang="en-US" sz="3600" dirty="0"/>
          </a:p>
        </p:txBody>
      </p:sp>
    </p:spTree>
    <p:extLst>
      <p:ext uri="{BB962C8B-B14F-4D97-AF65-F5344CB8AC3E}">
        <p14:creationId xmlns:p14="http://schemas.microsoft.com/office/powerpoint/2010/main" val="42600138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0D546-0159-4155-B30F-62DE604916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772BAC4-3E03-4EA6-B403-26ECAFC4DFE1}"/>
              </a:ext>
            </a:extLst>
          </p:cNvPr>
          <p:cNvSpPr>
            <a:spLocks noGrp="1"/>
          </p:cNvSpPr>
          <p:nvPr>
            <p:ph type="body" sz="quarter" idx="11"/>
          </p:nvPr>
        </p:nvSpPr>
        <p:spPr/>
        <p:txBody>
          <a:bodyPr/>
          <a:lstStyle/>
          <a:p>
            <a:r>
              <a:rPr lang="en-US" b="1" dirty="0"/>
              <a:t>Synchronous means that operations are carried out at the same time (think of this as parallel processing). </a:t>
            </a:r>
            <a:r>
              <a:rPr lang="en-US" dirty="0"/>
              <a:t>With this type of processing, there is no time gap between the first process and the second process. Both operations take place simultaneously.</a:t>
            </a:r>
          </a:p>
          <a:p>
            <a:endParaRPr lang="en-US" dirty="0"/>
          </a:p>
          <a:p>
            <a:endParaRPr lang="en-US" dirty="0"/>
          </a:p>
        </p:txBody>
      </p:sp>
      <p:sp>
        <p:nvSpPr>
          <p:cNvPr id="5" name="Text Placeholder 4"/>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424753294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Architectural capabilities of BC/DR</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8F25909B-FD85-4324-ACD3-BE5DE1DD3D2F}"/>
              </a:ext>
            </a:extLst>
          </p:cNvPr>
          <p:cNvSpPr/>
          <p:nvPr/>
        </p:nvSpPr>
        <p:spPr>
          <a:xfrm>
            <a:off x="418645" y="1338898"/>
            <a:ext cx="9783989" cy="5093702"/>
          </a:xfrm>
          <a:prstGeom prst="rect">
            <a:avLst/>
          </a:prstGeom>
        </p:spPr>
        <p:txBody>
          <a:bodyPr wrap="square" lIns="179285" rIns="179285">
            <a:spAutoFit/>
          </a:bodyPr>
          <a:lstStyle/>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2000" b="1"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Recovery Point Objective (RPO) and Recovery Time Objective (RTO)</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Drivers of solution cost</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Minimal </a:t>
            </a:r>
            <a:r>
              <a:rPr kumimoji="0" lang="en-US" sz="2000" b="0" i="0" u="sng"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data loss</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Reduce downtime </a:t>
            </a:r>
          </a:p>
          <a:p>
            <a:pPr marL="0" marR="0" lvl="0" indent="0" algn="l" defTabSz="878727" rtl="0" eaLnBrk="1" fontAlgn="base" latinLnBrk="0" hangingPunct="1">
              <a:lnSpc>
                <a:spcPct val="150000"/>
              </a:lnSpc>
              <a:spcBef>
                <a:spcPct val="0"/>
              </a:spcBef>
              <a:spcAft>
                <a:spcPts val="1153"/>
              </a:spcAft>
              <a:buClrTx/>
              <a:buSzTx/>
              <a:buFontTx/>
              <a:buNone/>
              <a:tabLst/>
              <a:defRPr/>
            </a:pPr>
            <a:r>
              <a:rPr kumimoji="0" lang="en-US" sz="2000" b="1"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Availability: Storage redundancy &amp; SLAs</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Blob storage: (LRS, GRS, RA-GRS), SLAs</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Synchronous vs asynchronous (how data is written)</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SQL Server Always On Availability Groups (replication for availability)</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2000" b="1"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Network connectivity</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Application connectivity post failover</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IP management </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Load balancers</a:t>
            </a:r>
          </a:p>
        </p:txBody>
      </p:sp>
      <p:sp>
        <p:nvSpPr>
          <p:cNvPr id="5" name="Text Placeholder 4">
            <a:extLst>
              <a:ext uri="{FF2B5EF4-FFF2-40B4-BE49-F238E27FC236}">
                <a16:creationId xmlns:a16="http://schemas.microsoft.com/office/drawing/2014/main" id="{6F946669-4BC8-4A71-A21E-88D516581CD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094202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175901" y="1640812"/>
            <a:ext cx="10014402" cy="1761607"/>
          </a:xfrm>
        </p:spPr>
        <p:txBody>
          <a:bodyPr/>
          <a:lstStyle/>
          <a:p>
            <a:r>
              <a:rPr lang="en-US" sz="4400" dirty="0"/>
              <a:t>Who is taking a vacation, sick or personal day to be with us today?</a:t>
            </a:r>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a:xfrm>
            <a:off x="173610" y="608547"/>
            <a:ext cx="9860610" cy="1801436"/>
          </a:xfrm>
        </p:spPr>
        <p:txBody>
          <a:bodyPr>
            <a:normAutofit/>
          </a:bodyPr>
          <a:lstStyle/>
          <a:p>
            <a:r>
              <a:rPr lang="en-US" dirty="0"/>
              <a:t>Show of Hands…</a:t>
            </a:r>
          </a:p>
        </p:txBody>
      </p:sp>
      <p:sp>
        <p:nvSpPr>
          <p:cNvPr id="3" name="Rectangle: Top Corners Snipped 2">
            <a:extLst>
              <a:ext uri="{FF2B5EF4-FFF2-40B4-BE49-F238E27FC236}">
                <a16:creationId xmlns:a16="http://schemas.microsoft.com/office/drawing/2014/main" id="{CE922558-EFDA-4C43-9F8D-09C61F0BFEB7}"/>
              </a:ext>
            </a:extLst>
          </p:cNvPr>
          <p:cNvSpPr/>
          <p:nvPr/>
        </p:nvSpPr>
        <p:spPr bwMode="auto">
          <a:xfrm>
            <a:off x="733647" y="3615072"/>
            <a:ext cx="2892055" cy="1765004"/>
          </a:xfrm>
          <a:prstGeom prst="snip2SameRec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Resist the urge to check email or do other non-class activities</a:t>
            </a:r>
            <a:endParaRPr kumimoji="0" lang="en-US" sz="1800" b="1" i="0" u="none" strike="noStrike" cap="none" normalizeH="0" baseline="0" dirty="0">
              <a:ln>
                <a:noFill/>
              </a:ln>
              <a:solidFill>
                <a:schemeClr val="tx1"/>
              </a:solidFill>
              <a:effectLst/>
              <a:latin typeface="Verdana" pitchFamily="34" charset="0"/>
            </a:endParaRPr>
          </a:p>
        </p:txBody>
      </p:sp>
      <p:sp>
        <p:nvSpPr>
          <p:cNvPr id="5" name="Rectangle: Top Corners Snipped 4">
            <a:extLst>
              <a:ext uri="{FF2B5EF4-FFF2-40B4-BE49-F238E27FC236}">
                <a16:creationId xmlns:a16="http://schemas.microsoft.com/office/drawing/2014/main" id="{DD1B256F-3E18-4899-B04E-F1C5897AD9D3}"/>
              </a:ext>
            </a:extLst>
          </p:cNvPr>
          <p:cNvSpPr/>
          <p:nvPr/>
        </p:nvSpPr>
        <p:spPr bwMode="auto">
          <a:xfrm>
            <a:off x="4328490" y="3615072"/>
            <a:ext cx="2892055" cy="1765004"/>
          </a:xfrm>
          <a:prstGeom prst="snip2SameRec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Stay with us through the duration</a:t>
            </a:r>
            <a:endParaRPr kumimoji="0" lang="en-US" sz="1800" b="1" i="0" u="none" strike="noStrike" cap="none" normalizeH="0" baseline="0" dirty="0">
              <a:ln>
                <a:noFill/>
              </a:ln>
              <a:solidFill>
                <a:schemeClr val="tx1"/>
              </a:solidFill>
              <a:effectLst/>
              <a:latin typeface="Verdana" pitchFamily="34" charset="0"/>
            </a:endParaRPr>
          </a:p>
        </p:txBody>
      </p:sp>
      <p:sp>
        <p:nvSpPr>
          <p:cNvPr id="6" name="Rectangle: Top Corners Snipped 5">
            <a:extLst>
              <a:ext uri="{FF2B5EF4-FFF2-40B4-BE49-F238E27FC236}">
                <a16:creationId xmlns:a16="http://schemas.microsoft.com/office/drawing/2014/main" id="{91C4FF08-FE90-484D-9D60-54E06B17AA4E}"/>
              </a:ext>
            </a:extLst>
          </p:cNvPr>
          <p:cNvSpPr/>
          <p:nvPr/>
        </p:nvSpPr>
        <p:spPr bwMode="auto">
          <a:xfrm>
            <a:off x="7923333" y="3615072"/>
            <a:ext cx="2892055" cy="1765004"/>
          </a:xfrm>
          <a:prstGeom prst="snip2SameRec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Actively Participate</a:t>
            </a:r>
            <a:endParaRPr kumimoji="0" lang="en-US" sz="1800" b="1" i="0" u="none" strike="noStrike" cap="none" normalizeH="0" baseline="0" dirty="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B03995FA-C14D-420E-B052-30EB3798330B}"/>
              </a:ext>
            </a:extLst>
          </p:cNvPr>
          <p:cNvSpPr/>
          <p:nvPr/>
        </p:nvSpPr>
        <p:spPr>
          <a:xfrm>
            <a:off x="2192482" y="5689547"/>
            <a:ext cx="9227127" cy="1077218"/>
          </a:xfrm>
          <a:prstGeom prst="rect">
            <a:avLst/>
          </a:prstGeom>
        </p:spPr>
        <p:txBody>
          <a:bodyPr wrap="square">
            <a:spAutoFit/>
          </a:bodyPr>
          <a:lstStyle/>
          <a:p>
            <a:pPr algn="ctr" eaLnBrk="0" hangingPunct="0"/>
            <a:r>
              <a:rPr lang="en-US" sz="3200" dirty="0"/>
              <a:t>85% of attendees who take the exam pass it within 30 days</a:t>
            </a:r>
          </a:p>
        </p:txBody>
      </p:sp>
    </p:spTree>
    <p:extLst>
      <p:ext uri="{BB962C8B-B14F-4D97-AF65-F5344CB8AC3E}">
        <p14:creationId xmlns:p14="http://schemas.microsoft.com/office/powerpoint/2010/main" val="9306527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80">
                                          <p:stCondLst>
                                            <p:cond delay="0"/>
                                          </p:stCondLst>
                                        </p:cTn>
                                        <p:tgtEl>
                                          <p:spTgt spid="8"/>
                                        </p:tgtEl>
                                      </p:cBhvr>
                                    </p:animEffect>
                                    <p:anim calcmode="lin" valueType="num">
                                      <p:cBhvr>
                                        <p:cTn id="29"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4" dur="26">
                                          <p:stCondLst>
                                            <p:cond delay="650"/>
                                          </p:stCondLst>
                                        </p:cTn>
                                        <p:tgtEl>
                                          <p:spTgt spid="8"/>
                                        </p:tgtEl>
                                      </p:cBhvr>
                                      <p:to x="100000" y="60000"/>
                                    </p:animScale>
                                    <p:animScale>
                                      <p:cBhvr>
                                        <p:cTn id="35" dur="166" decel="50000">
                                          <p:stCondLst>
                                            <p:cond delay="676"/>
                                          </p:stCondLst>
                                        </p:cTn>
                                        <p:tgtEl>
                                          <p:spTgt spid="8"/>
                                        </p:tgtEl>
                                      </p:cBhvr>
                                      <p:to x="100000" y="100000"/>
                                    </p:animScale>
                                    <p:animScale>
                                      <p:cBhvr>
                                        <p:cTn id="36" dur="26">
                                          <p:stCondLst>
                                            <p:cond delay="1312"/>
                                          </p:stCondLst>
                                        </p:cTn>
                                        <p:tgtEl>
                                          <p:spTgt spid="8"/>
                                        </p:tgtEl>
                                      </p:cBhvr>
                                      <p:to x="100000" y="80000"/>
                                    </p:animScale>
                                    <p:animScale>
                                      <p:cBhvr>
                                        <p:cTn id="37" dur="166" decel="50000">
                                          <p:stCondLst>
                                            <p:cond delay="1338"/>
                                          </p:stCondLst>
                                        </p:cTn>
                                        <p:tgtEl>
                                          <p:spTgt spid="8"/>
                                        </p:tgtEl>
                                      </p:cBhvr>
                                      <p:to x="100000" y="100000"/>
                                    </p:animScale>
                                    <p:animScale>
                                      <p:cBhvr>
                                        <p:cTn id="38" dur="26">
                                          <p:stCondLst>
                                            <p:cond delay="1642"/>
                                          </p:stCondLst>
                                        </p:cTn>
                                        <p:tgtEl>
                                          <p:spTgt spid="8"/>
                                        </p:tgtEl>
                                      </p:cBhvr>
                                      <p:to x="100000" y="90000"/>
                                    </p:animScale>
                                    <p:animScale>
                                      <p:cBhvr>
                                        <p:cTn id="39" dur="166" decel="50000">
                                          <p:stCondLst>
                                            <p:cond delay="1668"/>
                                          </p:stCondLst>
                                        </p:cTn>
                                        <p:tgtEl>
                                          <p:spTgt spid="8"/>
                                        </p:tgtEl>
                                      </p:cBhvr>
                                      <p:to x="100000" y="100000"/>
                                    </p:animScale>
                                    <p:animScale>
                                      <p:cBhvr>
                                        <p:cTn id="40" dur="26">
                                          <p:stCondLst>
                                            <p:cond delay="1808"/>
                                          </p:stCondLst>
                                        </p:cTn>
                                        <p:tgtEl>
                                          <p:spTgt spid="8"/>
                                        </p:tgtEl>
                                      </p:cBhvr>
                                      <p:to x="100000" y="95000"/>
                                    </p:animScale>
                                    <p:animScale>
                                      <p:cBhvr>
                                        <p:cTn id="41"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88391" y="487"/>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 name="Title 3"/>
          <p:cNvSpPr txBox="1">
            <a:spLocks/>
          </p:cNvSpPr>
          <p:nvPr/>
        </p:nvSpPr>
        <p:spPr>
          <a:xfrm>
            <a:off x="418644" y="439361"/>
            <a:ext cx="5275573"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endParaRPr>
          </a:p>
        </p:txBody>
      </p:sp>
      <p:sp>
        <p:nvSpPr>
          <p:cNvPr id="82" name="Rectangle 81"/>
          <p:cNvSpPr/>
          <p:nvPr/>
        </p:nvSpPr>
        <p:spPr bwMode="auto">
          <a:xfrm>
            <a:off x="7593082" y="5004257"/>
            <a:ext cx="3199000" cy="115829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85" name="TextBox 84"/>
          <p:cNvSpPr txBox="1"/>
          <p:nvPr/>
        </p:nvSpPr>
        <p:spPr>
          <a:xfrm>
            <a:off x="7996196" y="5850111"/>
            <a:ext cx="376706" cy="12214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Hyper-V</a:t>
            </a:r>
          </a:p>
        </p:txBody>
      </p:sp>
      <p:sp>
        <p:nvSpPr>
          <p:cNvPr id="86" name="TextBox 85"/>
          <p:cNvSpPr txBox="1"/>
          <p:nvPr/>
        </p:nvSpPr>
        <p:spPr>
          <a:xfrm>
            <a:off x="9941322" y="5850111"/>
            <a:ext cx="518593" cy="122200"/>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Bare metal</a:t>
            </a:r>
          </a:p>
        </p:txBody>
      </p:sp>
      <p:sp>
        <p:nvSpPr>
          <p:cNvPr id="87" name="TextBox 86"/>
          <p:cNvSpPr txBox="1"/>
          <p:nvPr/>
        </p:nvSpPr>
        <p:spPr>
          <a:xfrm>
            <a:off x="8327767" y="6298617"/>
            <a:ext cx="1729641" cy="149272"/>
          </a:xfrm>
          <a:prstGeom prst="rect">
            <a:avLst/>
          </a:prstGeom>
          <a:noFill/>
        </p:spPr>
        <p:txBody>
          <a:bodyPr wrap="none" lIns="0" tIns="0" rIns="0" bIns="0" rtlCol="0">
            <a:sp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On-premises/cloud Datacenter</a:t>
            </a:r>
          </a:p>
        </p:txBody>
      </p:sp>
      <p:sp>
        <p:nvSpPr>
          <p:cNvPr id="88" name="TextBox 87"/>
          <p:cNvSpPr txBox="1"/>
          <p:nvPr/>
        </p:nvSpPr>
        <p:spPr>
          <a:xfrm rot="16200000">
            <a:off x="7001584" y="5670486"/>
            <a:ext cx="715029" cy="285132"/>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76"/>
              </a:spcAft>
              <a:buClrTx/>
              <a:buSzTx/>
              <a:buFontTx/>
              <a:buNone/>
              <a:tabLst/>
              <a:defRPr/>
            </a:pPr>
            <a:r>
              <a:rPr kumimoji="0" lang="en-US" sz="1029"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Production</a:t>
            </a:r>
            <a:br>
              <a:rPr kumimoji="0" lang="en-US" sz="1029"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br>
            <a:r>
              <a:rPr kumimoji="0" lang="en-US" sz="1029"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Environment</a:t>
            </a:r>
          </a:p>
        </p:txBody>
      </p:sp>
      <p:pic>
        <p:nvPicPr>
          <p:cNvPr id="89" name="Picture 88"/>
          <p:cNvPicPr>
            <a:picLocks noChangeAspect="1"/>
          </p:cNvPicPr>
          <p:nvPr/>
        </p:nvPicPr>
        <p:blipFill rotWithShape="1">
          <a:blip r:embed="rId3">
            <a:duotone>
              <a:schemeClr val="accent4">
                <a:shade val="45000"/>
                <a:satMod val="135000"/>
              </a:schemeClr>
              <a:prstClr val="white"/>
            </a:duotone>
          </a:blip>
          <a:srcRect l="2933" r="71812" b="64838"/>
          <a:stretch/>
        </p:blipFill>
        <p:spPr>
          <a:xfrm>
            <a:off x="8821734" y="5780270"/>
            <a:ext cx="685910" cy="267608"/>
          </a:xfrm>
          <a:prstGeom prst="rect">
            <a:avLst/>
          </a:prstGeom>
        </p:spPr>
      </p:pic>
      <p:cxnSp>
        <p:nvCxnSpPr>
          <p:cNvPr id="125" name="Straight Connector 124"/>
          <p:cNvCxnSpPr/>
          <p:nvPr/>
        </p:nvCxnSpPr>
        <p:spPr>
          <a:xfrm flipV="1">
            <a:off x="10745155" y="4039305"/>
            <a:ext cx="0" cy="677482"/>
          </a:xfrm>
          <a:prstGeom prst="line">
            <a:avLst/>
          </a:prstGeom>
          <a:ln w="25400" cap="rnd">
            <a:solidFill>
              <a:schemeClr val="accent2">
                <a:lumMod val="40000"/>
                <a:lumOff val="6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10429053" y="3808990"/>
            <a:ext cx="641201" cy="162865"/>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1176"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Downtime</a:t>
            </a:r>
          </a:p>
        </p:txBody>
      </p:sp>
      <p:sp>
        <p:nvSpPr>
          <p:cNvPr id="127" name="TextBox 126"/>
          <p:cNvSpPr txBox="1"/>
          <p:nvPr/>
        </p:nvSpPr>
        <p:spPr>
          <a:xfrm>
            <a:off x="6690145" y="3156511"/>
            <a:ext cx="1061180" cy="840230"/>
          </a:xfrm>
          <a:prstGeom prst="rect">
            <a:avLst/>
          </a:prstGeom>
          <a:noFill/>
        </p:spPr>
        <p:txBody>
          <a:bodyPr wrap="square" lIns="0" tIns="0" rIns="0" bIns="0" rtlCol="0">
            <a:spAutoFit/>
          </a:bodyPr>
          <a:lstStyle/>
          <a:p>
            <a:pPr marL="0" marR="0" lvl="0" indent="0" algn="r" defTabSz="914367" rtl="0" eaLnBrk="1" fontAlgn="auto" latinLnBrk="0" hangingPunct="1">
              <a:lnSpc>
                <a:spcPct val="90000"/>
              </a:lnSpc>
              <a:spcBef>
                <a:spcPts val="0"/>
              </a:spcBef>
              <a:spcAft>
                <a:spcPts val="576"/>
              </a:spcAft>
              <a:buClrTx/>
              <a:buSzTx/>
              <a:buFontTx/>
              <a:buNone/>
              <a:tabLst/>
              <a:defRPr/>
            </a:pPr>
            <a:r>
              <a:rPr kumimoji="0" lang="en-US" sz="1100"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Automated</a:t>
            </a:r>
          </a:p>
          <a:p>
            <a:pPr marL="0" marR="0" lvl="0" indent="0" algn="r" defTabSz="914367" rtl="0" eaLnBrk="1" fontAlgn="auto" latinLnBrk="0" hangingPunct="1">
              <a:lnSpc>
                <a:spcPct val="90000"/>
              </a:lnSpc>
              <a:spcBef>
                <a:spcPts val="0"/>
              </a:spcBef>
              <a:spcAft>
                <a:spcPts val="576"/>
              </a:spcAft>
              <a:buClrTx/>
              <a:buSzTx/>
              <a:buFontTx/>
              <a:buNone/>
              <a:tabLst/>
              <a:defRPr/>
            </a:pPr>
            <a:r>
              <a:rPr kumimoji="0" lang="en-US" sz="1100"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Policy-based</a:t>
            </a:r>
          </a:p>
          <a:p>
            <a:pPr marL="0" marR="0" lvl="0" indent="0" algn="r" defTabSz="914367" rtl="0" eaLnBrk="1" fontAlgn="auto" latinLnBrk="0" hangingPunct="1">
              <a:lnSpc>
                <a:spcPct val="90000"/>
              </a:lnSpc>
              <a:spcBef>
                <a:spcPts val="0"/>
              </a:spcBef>
              <a:spcAft>
                <a:spcPts val="576"/>
              </a:spcAft>
              <a:buClrTx/>
              <a:buSzTx/>
              <a:buFontTx/>
              <a:buNone/>
              <a:tabLst/>
              <a:defRPr/>
            </a:pPr>
            <a:r>
              <a:rPr kumimoji="0" lang="en-US" sz="1100"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Orchestrated</a:t>
            </a:r>
          </a:p>
          <a:p>
            <a:pPr marL="0" marR="0" lvl="0" indent="0" algn="r" defTabSz="914367" rtl="0" eaLnBrk="1" fontAlgn="auto" latinLnBrk="0" hangingPunct="1">
              <a:lnSpc>
                <a:spcPct val="90000"/>
              </a:lnSpc>
              <a:spcBef>
                <a:spcPts val="0"/>
              </a:spcBef>
              <a:spcAft>
                <a:spcPts val="576"/>
              </a:spcAft>
              <a:buClrTx/>
              <a:buSzTx/>
              <a:buFontTx/>
              <a:buNone/>
              <a:tabLst/>
              <a:defRPr/>
            </a:pPr>
            <a:r>
              <a:rPr kumimoji="0" lang="en-US" sz="1100"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Encrypted</a:t>
            </a:r>
          </a:p>
        </p:txBody>
      </p:sp>
      <p:grpSp>
        <p:nvGrpSpPr>
          <p:cNvPr id="128" name="Group 127"/>
          <p:cNvGrpSpPr/>
          <p:nvPr/>
        </p:nvGrpSpPr>
        <p:grpSpPr>
          <a:xfrm rot="10800000">
            <a:off x="7907904" y="3198404"/>
            <a:ext cx="118348" cy="722064"/>
            <a:chOff x="6706249" y="2303505"/>
            <a:chExt cx="577419" cy="3780857"/>
          </a:xfrm>
        </p:grpSpPr>
        <p:sp>
          <p:nvSpPr>
            <p:cNvPr id="129"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cxnSp>
          <p:nvCxnSpPr>
            <p:cNvPr id="169" name="Straight Connector 168"/>
            <p:cNvCxnSpPr/>
            <p:nvPr/>
          </p:nvCxnSpPr>
          <p:spPr>
            <a:xfrm flipH="1">
              <a:off x="6706249" y="4193933"/>
              <a:ext cx="259389" cy="0"/>
            </a:xfrm>
            <a:prstGeom prst="line">
              <a:avLst/>
            </a:pr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70" name="TextBox 169"/>
          <p:cNvSpPr txBox="1"/>
          <p:nvPr/>
        </p:nvSpPr>
        <p:spPr>
          <a:xfrm>
            <a:off x="7390863" y="681375"/>
            <a:ext cx="703077" cy="325858"/>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2353"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Azure</a:t>
            </a:r>
          </a:p>
        </p:txBody>
      </p:sp>
      <p:sp>
        <p:nvSpPr>
          <p:cNvPr id="171" name="TextBox 170"/>
          <p:cNvSpPr txBox="1"/>
          <p:nvPr/>
        </p:nvSpPr>
        <p:spPr>
          <a:xfrm rot="16200000">
            <a:off x="8941749" y="3509401"/>
            <a:ext cx="645885" cy="122200"/>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ExpressRoute</a:t>
            </a:r>
          </a:p>
        </p:txBody>
      </p:sp>
      <p:grpSp>
        <p:nvGrpSpPr>
          <p:cNvPr id="172" name="Group 171"/>
          <p:cNvGrpSpPr/>
          <p:nvPr/>
        </p:nvGrpSpPr>
        <p:grpSpPr>
          <a:xfrm>
            <a:off x="9451633" y="2960523"/>
            <a:ext cx="437520" cy="1211179"/>
            <a:chOff x="8749847" y="3482220"/>
            <a:chExt cx="392312" cy="1086030"/>
          </a:xfrm>
          <a:solidFill>
            <a:schemeClr val="accent5"/>
          </a:solidFill>
        </p:grpSpPr>
        <p:cxnSp>
          <p:nvCxnSpPr>
            <p:cNvPr id="173" name="Straight Arrow Connector 172"/>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4" name="Oval 173"/>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grpSp>
      <p:pic>
        <p:nvPicPr>
          <p:cNvPr id="175" name="Picture 174"/>
          <p:cNvPicPr>
            <a:picLocks noChangeAspect="1"/>
          </p:cNvPicPr>
          <p:nvPr/>
        </p:nvPicPr>
        <p:blipFill>
          <a:blip r:embed="rId4">
            <a:lum bright="70000" contrast="-70000"/>
          </a:blip>
          <a:stretch>
            <a:fillRect/>
          </a:stretch>
        </p:blipFill>
        <p:spPr>
          <a:xfrm>
            <a:off x="9535013" y="3475891"/>
            <a:ext cx="280720" cy="167582"/>
          </a:xfrm>
          <a:prstGeom prst="rect">
            <a:avLst/>
          </a:prstGeom>
        </p:spPr>
      </p:pic>
      <p:sp>
        <p:nvSpPr>
          <p:cNvPr id="176" name="TextBox 175"/>
          <p:cNvSpPr txBox="1"/>
          <p:nvPr/>
        </p:nvSpPr>
        <p:spPr>
          <a:xfrm rot="16200000">
            <a:off x="8218206" y="3509426"/>
            <a:ext cx="195566" cy="12214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VPN</a:t>
            </a:r>
          </a:p>
        </p:txBody>
      </p:sp>
      <p:grpSp>
        <p:nvGrpSpPr>
          <p:cNvPr id="177" name="Group 176"/>
          <p:cNvGrpSpPr/>
          <p:nvPr/>
        </p:nvGrpSpPr>
        <p:grpSpPr>
          <a:xfrm>
            <a:off x="8498889" y="2963179"/>
            <a:ext cx="437520" cy="1211179"/>
            <a:chOff x="8749847" y="3482220"/>
            <a:chExt cx="392312" cy="1086030"/>
          </a:xfrm>
          <a:solidFill>
            <a:schemeClr val="accent5"/>
          </a:solidFill>
        </p:grpSpPr>
        <p:cxnSp>
          <p:nvCxnSpPr>
            <p:cNvPr id="178" name="Straight Arrow Connector 177"/>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9" name="Oval 178"/>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grpSp>
      <p:pic>
        <p:nvPicPr>
          <p:cNvPr id="180" name="Picture 179"/>
          <p:cNvPicPr>
            <a:picLocks noChangeAspect="1"/>
          </p:cNvPicPr>
          <p:nvPr/>
        </p:nvPicPr>
        <p:blipFill>
          <a:blip r:embed="rId5">
            <a:lum bright="70000" contrast="-70000"/>
          </a:blip>
          <a:stretch>
            <a:fillRect/>
          </a:stretch>
        </p:blipFill>
        <p:spPr>
          <a:xfrm>
            <a:off x="8567371" y="3491499"/>
            <a:ext cx="304174" cy="173911"/>
          </a:xfrm>
          <a:prstGeom prst="rect">
            <a:avLst/>
          </a:prstGeom>
        </p:spPr>
      </p:pic>
      <p:sp>
        <p:nvSpPr>
          <p:cNvPr id="181" name="TextBox 180"/>
          <p:cNvSpPr txBox="1"/>
          <p:nvPr/>
        </p:nvSpPr>
        <p:spPr>
          <a:xfrm>
            <a:off x="10101311" y="4730947"/>
            <a:ext cx="269304" cy="12214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App n</a:t>
            </a:r>
          </a:p>
        </p:txBody>
      </p:sp>
      <p:pic>
        <p:nvPicPr>
          <p:cNvPr id="182" name="Picture 181"/>
          <p:cNvPicPr>
            <a:picLocks noChangeAspect="1"/>
          </p:cNvPicPr>
          <p:nvPr/>
        </p:nvPicPr>
        <p:blipFill>
          <a:blip r:embed="rId6">
            <a:duotone>
              <a:schemeClr val="accent5">
                <a:shade val="45000"/>
                <a:satMod val="135000"/>
              </a:schemeClr>
              <a:prstClr val="white"/>
            </a:duotone>
          </a:blip>
          <a:stretch>
            <a:fillRect/>
          </a:stretch>
        </p:blipFill>
        <p:spPr>
          <a:xfrm>
            <a:off x="9999406" y="4269743"/>
            <a:ext cx="471160" cy="379188"/>
          </a:xfrm>
          <a:prstGeom prst="rect">
            <a:avLst/>
          </a:prstGeom>
        </p:spPr>
      </p:pic>
      <p:sp>
        <p:nvSpPr>
          <p:cNvPr id="183" name="TextBox 182"/>
          <p:cNvSpPr txBox="1"/>
          <p:nvPr/>
        </p:nvSpPr>
        <p:spPr>
          <a:xfrm>
            <a:off x="7925455" y="4730946"/>
            <a:ext cx="434414" cy="12214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Exchange</a:t>
            </a:r>
          </a:p>
        </p:txBody>
      </p:sp>
      <p:pic>
        <p:nvPicPr>
          <p:cNvPr id="184" name="Picture 183"/>
          <p:cNvPicPr>
            <a:picLocks noChangeAspect="1"/>
          </p:cNvPicPr>
          <p:nvPr/>
        </p:nvPicPr>
        <p:blipFill>
          <a:blip r:embed="rId7">
            <a:duotone>
              <a:schemeClr val="accent4">
                <a:shade val="45000"/>
                <a:satMod val="135000"/>
              </a:schemeClr>
              <a:prstClr val="white"/>
            </a:duotone>
          </a:blip>
          <a:stretch>
            <a:fillRect/>
          </a:stretch>
        </p:blipFill>
        <p:spPr>
          <a:xfrm>
            <a:off x="7955549" y="4272034"/>
            <a:ext cx="390956" cy="374599"/>
          </a:xfrm>
          <a:prstGeom prst="rect">
            <a:avLst/>
          </a:prstGeom>
        </p:spPr>
      </p:pic>
      <p:sp>
        <p:nvSpPr>
          <p:cNvPr id="185" name="TextBox 184"/>
          <p:cNvSpPr txBox="1"/>
          <p:nvPr/>
        </p:nvSpPr>
        <p:spPr>
          <a:xfrm>
            <a:off x="9287341" y="4730945"/>
            <a:ext cx="501740" cy="12214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SharePoint</a:t>
            </a:r>
          </a:p>
        </p:txBody>
      </p:sp>
      <p:pic>
        <p:nvPicPr>
          <p:cNvPr id="186" name="Picture 185"/>
          <p:cNvPicPr>
            <a:picLocks noChangeAspect="1"/>
          </p:cNvPicPr>
          <p:nvPr/>
        </p:nvPicPr>
        <p:blipFill>
          <a:blip r:embed="rId8">
            <a:duotone>
              <a:schemeClr val="accent4">
                <a:shade val="45000"/>
                <a:satMod val="135000"/>
              </a:schemeClr>
              <a:prstClr val="white"/>
            </a:duotone>
          </a:blip>
          <a:stretch>
            <a:fillRect/>
          </a:stretch>
        </p:blipFill>
        <p:spPr>
          <a:xfrm>
            <a:off x="9431059" y="4280462"/>
            <a:ext cx="379692" cy="357743"/>
          </a:xfrm>
          <a:prstGeom prst="rect">
            <a:avLst/>
          </a:prstGeom>
        </p:spPr>
      </p:pic>
      <p:sp>
        <p:nvSpPr>
          <p:cNvPr id="187" name="TextBox 186"/>
          <p:cNvSpPr txBox="1"/>
          <p:nvPr/>
        </p:nvSpPr>
        <p:spPr>
          <a:xfrm>
            <a:off x="8757137" y="4730946"/>
            <a:ext cx="174728" cy="12214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SAP</a:t>
            </a:r>
          </a:p>
        </p:txBody>
      </p:sp>
      <p:pic>
        <p:nvPicPr>
          <p:cNvPr id="188" name="Picture 187"/>
          <p:cNvPicPr>
            <a:picLocks noChangeAspect="1"/>
          </p:cNvPicPr>
          <p:nvPr/>
        </p:nvPicPr>
        <p:blipFill>
          <a:blip r:embed="rId9">
            <a:duotone>
              <a:schemeClr val="accent5">
                <a:shade val="45000"/>
                <a:satMod val="135000"/>
              </a:schemeClr>
              <a:prstClr val="white"/>
            </a:duotone>
          </a:blip>
          <a:stretch>
            <a:fillRect/>
          </a:stretch>
        </p:blipFill>
        <p:spPr>
          <a:xfrm>
            <a:off x="8618595" y="4308708"/>
            <a:ext cx="450109" cy="301254"/>
          </a:xfrm>
          <a:prstGeom prst="rect">
            <a:avLst/>
          </a:prstGeom>
        </p:spPr>
      </p:pic>
      <p:grpSp>
        <p:nvGrpSpPr>
          <p:cNvPr id="190" name="Group 189"/>
          <p:cNvGrpSpPr/>
          <p:nvPr/>
        </p:nvGrpSpPr>
        <p:grpSpPr>
          <a:xfrm>
            <a:off x="8085671" y="1274152"/>
            <a:ext cx="1913733" cy="1372226"/>
            <a:chOff x="8247805" y="1465816"/>
            <a:chExt cx="1952107" cy="1399742"/>
          </a:xfrm>
        </p:grpSpPr>
        <p:sp>
          <p:nvSpPr>
            <p:cNvPr id="191" name="Rectangle 190"/>
            <p:cNvSpPr/>
            <p:nvPr/>
          </p:nvSpPr>
          <p:spPr bwMode="auto">
            <a:xfrm>
              <a:off x="8553910" y="1465816"/>
              <a:ext cx="1646002" cy="139974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92" name="TextBox 191"/>
            <p:cNvSpPr txBox="1"/>
            <p:nvPr/>
          </p:nvSpPr>
          <p:spPr>
            <a:xfrm rot="16200000">
              <a:off x="8058266" y="2420382"/>
              <a:ext cx="628377" cy="2492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Production</a:t>
              </a:r>
              <a:b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b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Environment</a:t>
              </a:r>
            </a:p>
          </p:txBody>
        </p:sp>
        <p:sp>
          <p:nvSpPr>
            <p:cNvPr id="193" name="TextBox 192"/>
            <p:cNvSpPr txBox="1"/>
            <p:nvPr/>
          </p:nvSpPr>
          <p:spPr>
            <a:xfrm>
              <a:off x="9615288" y="2606569"/>
              <a:ext cx="274704" cy="124598"/>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737373"/>
                      </a:gs>
                      <a:gs pos="88000">
                        <a:srgbClr val="737373"/>
                      </a:gs>
                    </a:gsLst>
                    <a:lin ang="5400000" scaled="0"/>
                  </a:gradFill>
                  <a:effectLst/>
                  <a:uLnTx/>
                  <a:uFillTx/>
                  <a:latin typeface="Calibri" panose="020F0502020204030204" pitchFamily="34" charset="0"/>
                  <a:ea typeface="+mn-ea"/>
                  <a:cs typeface="Calibri" panose="020F0502020204030204" pitchFamily="34" charset="0"/>
                </a:rPr>
                <a:t>App n</a:t>
              </a:r>
            </a:p>
          </p:txBody>
        </p:sp>
        <p:pic>
          <p:nvPicPr>
            <p:cNvPr id="194" name="Picture 193"/>
            <p:cNvPicPr>
              <a:picLocks noChangeAspect="1"/>
            </p:cNvPicPr>
            <p:nvPr/>
          </p:nvPicPr>
          <p:blipFill>
            <a:blip r:embed="rId6">
              <a:duotone>
                <a:schemeClr val="accent5">
                  <a:shade val="45000"/>
                  <a:satMod val="135000"/>
                </a:schemeClr>
                <a:prstClr val="white"/>
              </a:duotone>
            </a:blip>
            <a:stretch>
              <a:fillRect/>
            </a:stretch>
          </p:blipFill>
          <p:spPr>
            <a:xfrm>
              <a:off x="9548709" y="2212967"/>
              <a:ext cx="436916" cy="351628"/>
            </a:xfrm>
            <a:prstGeom prst="rect">
              <a:avLst/>
            </a:prstGeom>
            <a:ln w="22225">
              <a:noFill/>
            </a:ln>
          </p:spPr>
        </p:pic>
        <p:sp>
          <p:nvSpPr>
            <p:cNvPr id="195" name="TextBox 194"/>
            <p:cNvSpPr txBox="1"/>
            <p:nvPr/>
          </p:nvSpPr>
          <p:spPr>
            <a:xfrm>
              <a:off x="8814268" y="1986100"/>
              <a:ext cx="443125" cy="124598"/>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737373"/>
                      </a:gs>
                      <a:gs pos="88000">
                        <a:srgbClr val="737373"/>
                      </a:gs>
                    </a:gsLst>
                    <a:lin ang="5400000" scaled="0"/>
                  </a:gradFill>
                  <a:effectLst/>
                  <a:uLnTx/>
                  <a:uFillTx/>
                  <a:latin typeface="Calibri" panose="020F0502020204030204" pitchFamily="34" charset="0"/>
                  <a:ea typeface="+mn-ea"/>
                  <a:cs typeface="Calibri" panose="020F0502020204030204" pitchFamily="34" charset="0"/>
                </a:rPr>
                <a:t>Exchange</a:t>
              </a:r>
            </a:p>
          </p:txBody>
        </p:sp>
        <p:pic>
          <p:nvPicPr>
            <p:cNvPr id="196" name="Picture 195"/>
            <p:cNvPicPr>
              <a:picLocks noChangeAspect="1"/>
            </p:cNvPicPr>
            <p:nvPr/>
          </p:nvPicPr>
          <p:blipFill>
            <a:blip r:embed="rId7">
              <a:duotone>
                <a:schemeClr val="accent4">
                  <a:shade val="45000"/>
                  <a:satMod val="135000"/>
                </a:schemeClr>
                <a:prstClr val="white"/>
              </a:duotone>
            </a:blip>
            <a:stretch>
              <a:fillRect/>
            </a:stretch>
          </p:blipFill>
          <p:spPr>
            <a:xfrm>
              <a:off x="8882540" y="1581043"/>
              <a:ext cx="362541" cy="347372"/>
            </a:xfrm>
            <a:prstGeom prst="rect">
              <a:avLst/>
            </a:prstGeom>
          </p:spPr>
        </p:pic>
        <p:sp>
          <p:nvSpPr>
            <p:cNvPr id="197" name="TextBox 196"/>
            <p:cNvSpPr txBox="1"/>
            <p:nvPr/>
          </p:nvSpPr>
          <p:spPr>
            <a:xfrm>
              <a:off x="9662626" y="2011997"/>
              <a:ext cx="178232" cy="124598"/>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737373"/>
                      </a:gs>
                      <a:gs pos="88000">
                        <a:srgbClr val="737373"/>
                      </a:gs>
                    </a:gsLst>
                    <a:lin ang="5400000" scaled="0"/>
                  </a:gradFill>
                  <a:effectLst/>
                  <a:uLnTx/>
                  <a:uFillTx/>
                  <a:latin typeface="Calibri" panose="020F0502020204030204" pitchFamily="34" charset="0"/>
                  <a:ea typeface="+mn-ea"/>
                  <a:cs typeface="Calibri" panose="020F0502020204030204" pitchFamily="34" charset="0"/>
                </a:rPr>
                <a:t>SAP</a:t>
              </a:r>
            </a:p>
          </p:txBody>
        </p:sp>
        <p:pic>
          <p:nvPicPr>
            <p:cNvPr id="198" name="Picture 197"/>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saturation sat="0"/>
                      </a14:imgEffect>
                      <a14:imgEffect>
                        <a14:brightnessContrast bright="64000" contrast="33000"/>
                      </a14:imgEffect>
                    </a14:imgLayer>
                  </a14:imgProps>
                </a:ext>
              </a:extLst>
            </a:blip>
            <a:stretch>
              <a:fillRect/>
            </a:stretch>
          </p:blipFill>
          <p:spPr>
            <a:xfrm>
              <a:off x="9540754" y="1601081"/>
              <a:ext cx="459135" cy="307295"/>
            </a:xfrm>
            <a:prstGeom prst="rect">
              <a:avLst/>
            </a:prstGeom>
          </p:spPr>
        </p:pic>
        <p:sp>
          <p:nvSpPr>
            <p:cNvPr id="199" name="TextBox 198"/>
            <p:cNvSpPr txBox="1"/>
            <p:nvPr/>
          </p:nvSpPr>
          <p:spPr>
            <a:xfrm>
              <a:off x="8784997" y="2606568"/>
              <a:ext cx="511801" cy="124598"/>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737373"/>
                      </a:gs>
                      <a:gs pos="88000">
                        <a:srgbClr val="737373"/>
                      </a:gs>
                    </a:gsLst>
                    <a:lin ang="5400000" scaled="0"/>
                  </a:gradFill>
                  <a:effectLst/>
                  <a:uLnTx/>
                  <a:uFillTx/>
                  <a:latin typeface="Calibri" panose="020F0502020204030204" pitchFamily="34" charset="0"/>
                  <a:ea typeface="+mn-ea"/>
                  <a:cs typeface="Calibri" panose="020F0502020204030204" pitchFamily="34" charset="0"/>
                </a:rPr>
                <a:t>SharePoint</a:t>
              </a:r>
            </a:p>
          </p:txBody>
        </p:sp>
        <p:pic>
          <p:nvPicPr>
            <p:cNvPr id="200" name="Picture 199"/>
            <p:cNvPicPr>
              <a:picLocks noChangeAspect="1"/>
            </p:cNvPicPr>
            <p:nvPr/>
          </p:nvPicPr>
          <p:blipFill>
            <a:blip r:embed="rId8">
              <a:duotone>
                <a:schemeClr val="accent4">
                  <a:shade val="45000"/>
                  <a:satMod val="135000"/>
                </a:schemeClr>
                <a:prstClr val="white"/>
              </a:duotone>
            </a:blip>
            <a:stretch>
              <a:fillRect/>
            </a:stretch>
          </p:blipFill>
          <p:spPr>
            <a:xfrm>
              <a:off x="8891000" y="2210637"/>
              <a:ext cx="387306" cy="364917"/>
            </a:xfrm>
            <a:prstGeom prst="rect">
              <a:avLst/>
            </a:prstGeom>
          </p:spPr>
        </p:pic>
      </p:grpSp>
      <p:grpSp>
        <p:nvGrpSpPr>
          <p:cNvPr id="201" name="Group 4"/>
          <p:cNvGrpSpPr>
            <a:grpSpLocks noChangeAspect="1"/>
          </p:cNvGrpSpPr>
          <p:nvPr/>
        </p:nvGrpSpPr>
        <p:grpSpPr bwMode="auto">
          <a:xfrm>
            <a:off x="10510179" y="4852006"/>
            <a:ext cx="443815" cy="441837"/>
            <a:chOff x="3693" y="1979"/>
            <a:chExt cx="449" cy="447"/>
          </a:xfrm>
        </p:grpSpPr>
        <p:sp>
          <p:nvSpPr>
            <p:cNvPr id="202" name="Oval 5"/>
            <p:cNvSpPr>
              <a:spLocks noChangeArrowheads="1"/>
            </p:cNvSpPr>
            <p:nvPr/>
          </p:nvSpPr>
          <p:spPr bwMode="auto">
            <a:xfrm>
              <a:off x="3693" y="1979"/>
              <a:ext cx="449" cy="447"/>
            </a:xfrm>
            <a:prstGeom prst="ellipse">
              <a:avLst/>
            </a:prstGeom>
            <a:solidFill>
              <a:srgbClr val="9FCCF0"/>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03"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tx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204" name="Group 15"/>
          <p:cNvGrpSpPr>
            <a:grpSpLocks noChangeAspect="1"/>
          </p:cNvGrpSpPr>
          <p:nvPr/>
        </p:nvGrpSpPr>
        <p:grpSpPr bwMode="auto">
          <a:xfrm>
            <a:off x="9976344" y="5151500"/>
            <a:ext cx="453975" cy="628771"/>
            <a:chOff x="3695" y="1849"/>
            <a:chExt cx="445" cy="707"/>
          </a:xfrm>
          <a:solidFill>
            <a:srgbClr val="9FCCF0"/>
          </a:solidFill>
        </p:grpSpPr>
        <p:sp>
          <p:nvSpPr>
            <p:cNvPr id="205"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06"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07"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08"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09"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0"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1"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2"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3"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4"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215" name="Group 15"/>
          <p:cNvGrpSpPr>
            <a:grpSpLocks noChangeAspect="1"/>
          </p:cNvGrpSpPr>
          <p:nvPr/>
        </p:nvGrpSpPr>
        <p:grpSpPr bwMode="auto">
          <a:xfrm>
            <a:off x="8968451" y="5151500"/>
            <a:ext cx="453975" cy="628771"/>
            <a:chOff x="3695" y="1849"/>
            <a:chExt cx="445" cy="707"/>
          </a:xfrm>
          <a:solidFill>
            <a:srgbClr val="9FCCF0"/>
          </a:solidFill>
        </p:grpSpPr>
        <p:sp>
          <p:nvSpPr>
            <p:cNvPr id="216"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7"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8"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9"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0"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1"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2"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3"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4"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5"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226" name="Group 15"/>
          <p:cNvGrpSpPr>
            <a:grpSpLocks noChangeAspect="1"/>
          </p:cNvGrpSpPr>
          <p:nvPr/>
        </p:nvGrpSpPr>
        <p:grpSpPr bwMode="auto">
          <a:xfrm>
            <a:off x="7960560" y="5151500"/>
            <a:ext cx="453975" cy="628771"/>
            <a:chOff x="3695" y="1849"/>
            <a:chExt cx="445" cy="707"/>
          </a:xfrm>
          <a:solidFill>
            <a:srgbClr val="9FCCF0"/>
          </a:solidFill>
        </p:grpSpPr>
        <p:sp>
          <p:nvSpPr>
            <p:cNvPr id="22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8"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9"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0"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1"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2"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3"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4"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5"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6"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90" name="Group 89"/>
          <p:cNvGrpSpPr>
            <a:grpSpLocks noChangeAspect="1"/>
          </p:cNvGrpSpPr>
          <p:nvPr/>
        </p:nvGrpSpPr>
        <p:grpSpPr bwMode="auto">
          <a:xfrm>
            <a:off x="7135029" y="503067"/>
            <a:ext cx="3946312" cy="2405820"/>
            <a:chOff x="2581" y="1387"/>
            <a:chExt cx="2677" cy="1632"/>
          </a:xfrm>
          <a:noFill/>
        </p:grpSpPr>
        <p:sp>
          <p:nvSpPr>
            <p:cNvPr id="91"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92"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sp>
        <p:nvSpPr>
          <p:cNvPr id="93" name="Rectangle 92"/>
          <p:cNvSpPr/>
          <p:nvPr/>
        </p:nvSpPr>
        <p:spPr>
          <a:xfrm>
            <a:off x="394451" y="1330354"/>
            <a:ext cx="5026941" cy="4201150"/>
          </a:xfrm>
          <a:prstGeom prst="rect">
            <a:avLst/>
          </a:prstGeom>
        </p:spPr>
        <p:txBody>
          <a:bodyPr wrap="square" lIns="179285" rIns="179285">
            <a:spAutoFit/>
          </a:bodyPr>
          <a:lstStyle/>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Automated, seamless disaster recovery from the cloud to protect applications</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Provides application-consistent recovery </a:t>
            </a:r>
            <a:b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b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of critical workloads</a:t>
            </a:r>
          </a:p>
          <a:p>
            <a:pPr marL="0" marR="0" lvl="0" indent="0" algn="l" defTabSz="878727" rtl="0" eaLnBrk="1" fontAlgn="base" latinLnBrk="0" hangingPunct="1">
              <a:lnSpc>
                <a:spcPct val="15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Leverage current investments</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Orchestrate one-click recovery even for </a:t>
            </a:r>
            <a:b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b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complex multi-tier applications</a:t>
            </a:r>
          </a:p>
          <a:p>
            <a:pPr marL="0" marR="0" lvl="0" indent="0" algn="l" defTabSz="878727" rtl="0" eaLnBrk="1" fontAlgn="base" latinLnBrk="0" hangingPunct="1">
              <a:lnSpc>
                <a:spcPct val="100000"/>
              </a:lnSpc>
              <a:spcBef>
                <a:spcPct val="0"/>
              </a:spcBef>
              <a:spcAft>
                <a:spcPts val="1153"/>
              </a:spcAft>
              <a:buClrTx/>
              <a:buSzTx/>
              <a:buFontTx/>
              <a:buNone/>
              <a:tabLst/>
              <a:defRPr/>
            </a:pPr>
            <a:endPar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endParaRP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1" i="0" u="sng"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WHEN NOT</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Workload requires synchronous replication, data outside of VHD</a:t>
            </a:r>
          </a:p>
        </p:txBody>
      </p:sp>
      <p:sp>
        <p:nvSpPr>
          <p:cNvPr id="2" name="Title 1">
            <a:extLst>
              <a:ext uri="{FF2B5EF4-FFF2-40B4-BE49-F238E27FC236}">
                <a16:creationId xmlns:a16="http://schemas.microsoft.com/office/drawing/2014/main" id="{FD33F930-3FC3-455A-88F8-F39D76879B30}"/>
              </a:ext>
            </a:extLst>
          </p:cNvPr>
          <p:cNvSpPr>
            <a:spLocks noGrp="1"/>
          </p:cNvSpPr>
          <p:nvPr>
            <p:ph type="title"/>
          </p:nvPr>
        </p:nvSpPr>
        <p:spPr>
          <a:xfrm>
            <a:off x="187571" y="-3"/>
            <a:ext cx="11769968" cy="896817"/>
          </a:xfrm>
        </p:spPr>
        <p:txBody>
          <a:bodyPr/>
          <a:lstStyle/>
          <a:p>
            <a:r>
              <a:rPr lang="en-US" sz="4000" kern="1200" spc="-100" dirty="0">
                <a:ln w="3175">
                  <a:noFill/>
                </a:ln>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endParaRPr lang="en-US" sz="4000" dirty="0"/>
          </a:p>
        </p:txBody>
      </p:sp>
      <p:sp>
        <p:nvSpPr>
          <p:cNvPr id="3" name="Text Placeholder 2">
            <a:extLst>
              <a:ext uri="{FF2B5EF4-FFF2-40B4-BE49-F238E27FC236}">
                <a16:creationId xmlns:a16="http://schemas.microsoft.com/office/drawing/2014/main" id="{3EEF104B-1415-4016-A32C-D10F55FCD07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8390610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367"/>
            <a:r>
              <a:rPr lang="en-US" sz="40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support matrix *</a:t>
            </a:r>
          </a:p>
        </p:txBody>
      </p:sp>
      <p:sp>
        <p:nvSpPr>
          <p:cNvPr id="6" name="Text Placeholder 5">
            <a:extLst>
              <a:ext uri="{FF2B5EF4-FFF2-40B4-BE49-F238E27FC236}">
                <a16:creationId xmlns:a16="http://schemas.microsoft.com/office/drawing/2014/main" id="{83B3A18E-1029-41A7-A8A1-53C4D2AF50F0}"/>
              </a:ext>
            </a:extLst>
          </p:cNvPr>
          <p:cNvSpPr>
            <a:spLocks noGrp="1"/>
          </p:cNvSpPr>
          <p:nvPr>
            <p:ph type="body" sz="quarter" idx="10"/>
          </p:nvPr>
        </p:nvSpPr>
        <p:spPr/>
        <p:txBody>
          <a:bodyPr/>
          <a:lstStyle/>
          <a:p>
            <a:endParaRPr lang="en-US"/>
          </a:p>
        </p:txBody>
      </p:sp>
      <p:graphicFrame>
        <p:nvGraphicFramePr>
          <p:cNvPr id="3" name="Table 2"/>
          <p:cNvGraphicFramePr>
            <a:graphicFrameLocks noGrp="1"/>
          </p:cNvGraphicFramePr>
          <p:nvPr>
            <p:extLst/>
          </p:nvPr>
        </p:nvGraphicFramePr>
        <p:xfrm>
          <a:off x="596301" y="1172096"/>
          <a:ext cx="10692384" cy="4742611"/>
        </p:xfrm>
        <a:graphic>
          <a:graphicData uri="http://schemas.openxmlformats.org/drawingml/2006/table">
            <a:tbl>
              <a:tblPr firstRow="1" bandRow="1">
                <a:tableStyleId>{35758FB7-9AC5-4552-8A53-C91805E547FA}</a:tableStyleId>
              </a:tblPr>
              <a:tblGrid>
                <a:gridCol w="3593314">
                  <a:extLst>
                    <a:ext uri="{9D8B030D-6E8A-4147-A177-3AD203B41FA5}">
                      <a16:colId xmlns:a16="http://schemas.microsoft.com/office/drawing/2014/main" val="20000"/>
                    </a:ext>
                  </a:extLst>
                </a:gridCol>
                <a:gridCol w="1720734">
                  <a:extLst>
                    <a:ext uri="{9D8B030D-6E8A-4147-A177-3AD203B41FA5}">
                      <a16:colId xmlns:a16="http://schemas.microsoft.com/office/drawing/2014/main" val="20001"/>
                    </a:ext>
                  </a:extLst>
                </a:gridCol>
                <a:gridCol w="1613127">
                  <a:extLst>
                    <a:ext uri="{9D8B030D-6E8A-4147-A177-3AD203B41FA5}">
                      <a16:colId xmlns:a16="http://schemas.microsoft.com/office/drawing/2014/main" val="20002"/>
                    </a:ext>
                  </a:extLst>
                </a:gridCol>
                <a:gridCol w="3765209">
                  <a:extLst>
                    <a:ext uri="{9D8B030D-6E8A-4147-A177-3AD203B41FA5}">
                      <a16:colId xmlns:a16="http://schemas.microsoft.com/office/drawing/2014/main" val="20003"/>
                    </a:ext>
                  </a:extLst>
                </a:gridCol>
              </a:tblGrid>
              <a:tr h="556951">
                <a:tc>
                  <a:txBody>
                    <a:bodyPr/>
                    <a:lstStyle/>
                    <a:p>
                      <a:r>
                        <a:rPr lang="en-US" sz="2000" b="0" dirty="0">
                          <a:solidFill>
                            <a:srgbClr val="0070C0"/>
                          </a:solidFill>
                          <a:latin typeface="Calibri" panose="020F0502020204030204" pitchFamily="34" charset="0"/>
                          <a:cs typeface="Calibri" panose="020F0502020204030204" pitchFamily="34" charset="0"/>
                        </a:rPr>
                        <a:t>Source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Target</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Availability</a:t>
                      </a:r>
                      <a:r>
                        <a:rPr lang="en-US" sz="2000" b="0" baseline="0" dirty="0">
                          <a:solidFill>
                            <a:srgbClr val="0070C0"/>
                          </a:solidFill>
                          <a:latin typeface="Calibri" panose="020F0502020204030204" pitchFamily="34" charset="0"/>
                          <a:cs typeface="Calibri" panose="020F0502020204030204" pitchFamily="34" charset="0"/>
                        </a:rPr>
                        <a:t> </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Supported Guest</a:t>
                      </a:r>
                      <a:r>
                        <a:rPr lang="en-US" sz="2000" b="0" baseline="0" dirty="0">
                          <a:solidFill>
                            <a:srgbClr val="0070C0"/>
                          </a:solidFill>
                          <a:latin typeface="Calibri" panose="020F0502020204030204" pitchFamily="34" charset="0"/>
                          <a:cs typeface="Calibri" panose="020F0502020204030204" pitchFamily="34" charset="0"/>
                        </a:rPr>
                        <a:t> </a:t>
                      </a:r>
                      <a:r>
                        <a:rPr lang="en-US" sz="2000" b="0" dirty="0">
                          <a:solidFill>
                            <a:srgbClr val="0070C0"/>
                          </a:solidFill>
                          <a:latin typeface="Calibri" panose="020F0502020204030204" pitchFamily="34" charset="0"/>
                          <a:cs typeface="Calibri" panose="020F0502020204030204" pitchFamily="34" charset="0"/>
                        </a:rPr>
                        <a:t>OS</a:t>
                      </a:r>
                      <a:r>
                        <a:rPr lang="en-US" sz="2000" b="0" baseline="0" dirty="0">
                          <a:solidFill>
                            <a:srgbClr val="0070C0"/>
                          </a:solidFill>
                          <a:latin typeface="Calibri" panose="020F0502020204030204" pitchFamily="34" charset="0"/>
                          <a:cs typeface="Calibri" panose="020F0502020204030204" pitchFamily="34" charset="0"/>
                        </a:rPr>
                        <a:t> Types</a:t>
                      </a:r>
                      <a:endParaRPr lang="en-US" sz="20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4333">
                <a:tc>
                  <a:txBody>
                    <a:bodyPr/>
                    <a:lstStyle/>
                    <a:p>
                      <a:r>
                        <a:rPr lang="en-US" sz="1600" dirty="0">
                          <a:latin typeface="Calibri" panose="020F0502020204030204" pitchFamily="34" charset="0"/>
                          <a:cs typeface="Calibri" panose="020F0502020204030204" pitchFamily="34" charset="0"/>
                        </a:rPr>
                        <a:t>Hyper-V 2012 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Azure</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26004">
                <a:tc>
                  <a:txBody>
                    <a:bodyPr/>
                    <a:lstStyle/>
                    <a:p>
                      <a:r>
                        <a:rPr lang="en-US" sz="1600" dirty="0">
                          <a:latin typeface="Calibri" panose="020F0502020204030204" pitchFamily="34" charset="0"/>
                          <a:cs typeface="Calibri" panose="020F0502020204030204" pitchFamily="34" charset="0"/>
                        </a:rPr>
                        <a:t>Hyper-V</a:t>
                      </a:r>
                      <a:r>
                        <a:rPr lang="en-US" sz="1600" baseline="0" dirty="0">
                          <a:latin typeface="Calibri" panose="020F0502020204030204" pitchFamily="34" charset="0"/>
                          <a:cs typeface="Calibri" panose="020F0502020204030204" pitchFamily="34" charset="0"/>
                        </a:rPr>
                        <a:t> 2008 R2 SP1 and 2012</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a:t>
                      </a:r>
                      <a:r>
                        <a:rPr lang="en-US" sz="1600" baseline="0" dirty="0">
                          <a:latin typeface="Calibri" panose="020F0502020204030204" pitchFamily="34" charset="0"/>
                          <a:cs typeface="Calibri" panose="020F0502020204030204" pitchFamily="34" charset="0"/>
                        </a:rPr>
                        <a:t> and Linux*</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04333">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 and</a:t>
                      </a:r>
                      <a:r>
                        <a:rPr lang="en-US" sz="1600" kern="1200" dirty="0">
                          <a:effectLst/>
                          <a:latin typeface="Calibri" panose="020F0502020204030204" pitchFamily="34" charset="0"/>
                          <a:cs typeface="Calibri" panose="020F0502020204030204" pitchFamily="34" charset="0"/>
                        </a:rPr>
                        <a:t> Physical Servers</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and Linux*</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04333">
                <a:tc>
                  <a:txBody>
                    <a:bodyPr/>
                    <a:lstStyle/>
                    <a:p>
                      <a:r>
                        <a:rPr lang="en-US" sz="1600" dirty="0">
                          <a:latin typeface="Calibri" panose="020F0502020204030204" pitchFamily="34" charset="0"/>
                          <a:cs typeface="Calibri" panose="020F0502020204030204" pitchFamily="34" charset="0"/>
                        </a:rPr>
                        <a:t>Amazon Web Services (Windows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baseline="0" noProof="0" dirty="0">
                          <a:latin typeface="Calibri" panose="020F0502020204030204" pitchFamily="34" charset="0"/>
                          <a:cs typeface="Calibri" panose="020F0502020204030204" pitchFamily="34" charset="0"/>
                        </a:rPr>
                        <a:t>Windows Server 2008 R2 SP1+ (HVM only)</a:t>
                      </a:r>
                      <a:endParaRPr lang="en-US" sz="1600" kern="1200" baseline="0" dirty="0">
                        <a:solidFill>
                          <a:schemeClr val="tx1"/>
                        </a:solidFill>
                        <a:latin typeface="Calibri" panose="020F0502020204030204" pitchFamily="34" charset="0"/>
                        <a:ea typeface="+mn-ea"/>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04333">
                <a:tc>
                  <a:txBody>
                    <a:bodyPr/>
                    <a:lstStyle/>
                    <a:p>
                      <a:r>
                        <a:rPr lang="en-US" sz="1600" dirty="0">
                          <a:solidFill>
                            <a:schemeClr val="tx1"/>
                          </a:solidFill>
                          <a:latin typeface="Calibri" panose="020F0502020204030204" pitchFamily="34" charset="0"/>
                          <a:cs typeface="Calibri" panose="020F0502020204030204" pitchFamily="34" charset="0"/>
                        </a:rPr>
                        <a:t>Amazon Web Services (Linux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RHEL</a:t>
                      </a:r>
                      <a:r>
                        <a:rPr lang="en-US" sz="1600" baseline="0" dirty="0">
                          <a:solidFill>
                            <a:schemeClr val="tx1"/>
                          </a:solidFill>
                          <a:latin typeface="Calibri" panose="020F0502020204030204" pitchFamily="34" charset="0"/>
                          <a:cs typeface="Calibri" panose="020F0502020204030204" pitchFamily="34" charset="0"/>
                        </a:rPr>
                        <a:t> 6.7 HVM</a:t>
                      </a:r>
                      <a:endParaRPr lang="en-US" sz="1600" b="1" baseline="30000" dirty="0">
                        <a:solidFill>
                          <a:srgbClr val="00B05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04333">
                <a:tc>
                  <a:txBody>
                    <a:bodyPr/>
                    <a:lstStyle/>
                    <a:p>
                      <a:r>
                        <a:rPr lang="en-US" sz="1600" dirty="0">
                          <a:latin typeface="Calibri" panose="020F0502020204030204" pitchFamily="34" charset="0"/>
                          <a:cs typeface="Calibri" panose="020F0502020204030204" pitchFamily="34" charset="0"/>
                        </a:rPr>
                        <a:t>Hyper-V 2012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Hyper-V 2012R2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Hyper-V</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937835">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Hyper-V 2012R2</a:t>
                      </a:r>
                    </a:p>
                    <a:p>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via Microsoft Services Global Delivery</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Serve</a:t>
                      </a:r>
                      <a:r>
                        <a:rPr lang="en-US" sz="1600" baseline="0" dirty="0">
                          <a:latin typeface="Calibri" panose="020F0502020204030204" pitchFamily="34" charset="0"/>
                          <a:cs typeface="Calibri" panose="020F0502020204030204" pitchFamily="34" charset="0"/>
                        </a:rPr>
                        <a:t>r 2008 R2 SP1+</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5DA85D4B-200A-43E5-BB1F-380725DD4795}"/>
              </a:ext>
            </a:extLst>
          </p:cNvPr>
          <p:cNvSpPr txBox="1"/>
          <p:nvPr/>
        </p:nvSpPr>
        <p:spPr>
          <a:xfrm>
            <a:off x="596301" y="6073082"/>
            <a:ext cx="11049830" cy="307777"/>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70" normalizeH="0" baseline="0" noProof="0" dirty="0">
                <a:ln>
                  <a:noFill/>
                </a:ln>
                <a:gradFill>
                  <a:gsLst>
                    <a:gs pos="2917">
                      <a:srgbClr val="E7E6E6"/>
                    </a:gs>
                    <a:gs pos="95000">
                      <a:srgbClr val="E7E6E6"/>
                    </a:gs>
                  </a:gsLst>
                  <a:lin ang="5400000" scaled="0"/>
                </a:gradFill>
                <a:effectLst/>
                <a:uLnTx/>
                <a:uFillTx/>
                <a:latin typeface="Calibri" panose="020F0502020204030204" pitchFamily="34" charset="0"/>
                <a:ea typeface="+mn-ea"/>
                <a:cs typeface="Calibri" panose="020F0502020204030204" pitchFamily="34" charset="0"/>
              </a:rPr>
              <a:t>* May be asked on the exam what ASR will support for a certain scenario</a:t>
            </a:r>
          </a:p>
        </p:txBody>
      </p:sp>
      <p:sp>
        <p:nvSpPr>
          <p:cNvPr id="5" name="Rectangle 4">
            <a:extLst>
              <a:ext uri="{FF2B5EF4-FFF2-40B4-BE49-F238E27FC236}">
                <a16:creationId xmlns:a16="http://schemas.microsoft.com/office/drawing/2014/main" id="{3CF91400-3DDF-4BA9-A62B-E0C58F2E278D}"/>
              </a:ext>
            </a:extLst>
          </p:cNvPr>
          <p:cNvSpPr/>
          <p:nvPr/>
        </p:nvSpPr>
        <p:spPr>
          <a:xfrm>
            <a:off x="596300" y="6298236"/>
            <a:ext cx="11309753"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Source: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https://docs.microsoft.com/en-us/azure/site-recovery/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91023311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type="body" idx="1"/>
          </p:nvPr>
        </p:nvSpPr>
        <p:spPr>
          <a:prstGeom prst="rect">
            <a:avLst/>
          </a:prstGeom>
        </p:spPr>
        <p:txBody>
          <a:bodyPr>
            <a:normAutofit lnSpcReduction="10000"/>
          </a:bodyPr>
          <a:lstStyle/>
          <a:p>
            <a:pPr marL="0" indent="0">
              <a:buNone/>
            </a:pPr>
            <a:r>
              <a:rPr lang="en-US" sz="3529" dirty="0"/>
              <a:t>Hyper-V Replica</a:t>
            </a:r>
          </a:p>
          <a:p>
            <a:pPr marL="0" lvl="1" indent="-429188">
              <a:lnSpc>
                <a:spcPct val="70000"/>
              </a:lnSpc>
              <a:spcBef>
                <a:spcPts val="1000"/>
              </a:spcBef>
              <a:buFont typeface="Arial" panose="020B0604020202020204" pitchFamily="34" charset="0"/>
              <a:buChar char="•"/>
            </a:pPr>
            <a:r>
              <a:rPr lang="en-US" sz="1800" dirty="0"/>
              <a:t>Simple, Affordable Second Site</a:t>
            </a:r>
          </a:p>
          <a:p>
            <a:pPr marL="0" lvl="1" indent="-429188">
              <a:lnSpc>
                <a:spcPct val="70000"/>
              </a:lnSpc>
              <a:spcBef>
                <a:spcPts val="1000"/>
              </a:spcBef>
              <a:buFont typeface="Arial" panose="020B0604020202020204" pitchFamily="34" charset="0"/>
              <a:buChar char="•"/>
            </a:pPr>
            <a:r>
              <a:rPr lang="en-US" sz="1800" dirty="0"/>
              <a:t>“Extended Replication”   + 3rd Party Integration</a:t>
            </a:r>
          </a:p>
          <a:p>
            <a:pPr marL="0" lvl="1" indent="-429188">
              <a:lnSpc>
                <a:spcPct val="70000"/>
              </a:lnSpc>
              <a:spcBef>
                <a:spcPts val="1000"/>
              </a:spcBef>
              <a:buFont typeface="Arial" panose="020B0604020202020204" pitchFamily="34" charset="0"/>
              <a:buChar char="•"/>
            </a:pPr>
            <a:r>
              <a:rPr lang="en-US" sz="1800" dirty="0"/>
              <a:t>Hardware Agnostic – either side</a:t>
            </a:r>
          </a:p>
          <a:p>
            <a:pPr marL="0" indent="0">
              <a:buNone/>
            </a:pPr>
            <a:r>
              <a:rPr lang="en-US" sz="3529" dirty="0"/>
              <a:t>Hybrid Cloud</a:t>
            </a:r>
          </a:p>
          <a:p>
            <a:pPr marL="0" lvl="1" indent="-429188">
              <a:lnSpc>
                <a:spcPct val="70000"/>
              </a:lnSpc>
              <a:spcBef>
                <a:spcPts val="1000"/>
              </a:spcBef>
              <a:buFont typeface="Arial" panose="020B0604020202020204" pitchFamily="34" charset="0"/>
              <a:buChar char="•"/>
            </a:pPr>
            <a:r>
              <a:rPr lang="en-US" sz="1800" dirty="0"/>
              <a:t>Seamless Integration:</a:t>
            </a:r>
          </a:p>
          <a:p>
            <a:pPr marL="0" lvl="1" indent="-429188">
              <a:lnSpc>
                <a:spcPct val="70000"/>
              </a:lnSpc>
              <a:spcBef>
                <a:spcPts val="1000"/>
              </a:spcBef>
              <a:buFont typeface="Arial" panose="020B0604020202020204" pitchFamily="34" charset="0"/>
              <a:buChar char="•"/>
            </a:pPr>
            <a:r>
              <a:rPr lang="en-US" sz="1800" dirty="0"/>
              <a:t>Private Cloud  or  on-premises to…</a:t>
            </a:r>
          </a:p>
          <a:p>
            <a:pPr marL="0" lvl="2" indent="-429188">
              <a:lnSpc>
                <a:spcPct val="70000"/>
              </a:lnSpc>
              <a:spcBef>
                <a:spcPts val="1000"/>
              </a:spcBef>
              <a:buFont typeface="Arial" panose="020B0604020202020204" pitchFamily="34" charset="0"/>
              <a:buChar char="•"/>
            </a:pPr>
            <a:r>
              <a:rPr lang="en-US" sz="1800" dirty="0"/>
              <a:t>Service Provider Cloud</a:t>
            </a:r>
          </a:p>
          <a:p>
            <a:pPr marL="0" lvl="2" indent="-429188">
              <a:lnSpc>
                <a:spcPct val="70000"/>
              </a:lnSpc>
              <a:spcBef>
                <a:spcPts val="1000"/>
              </a:spcBef>
              <a:buFont typeface="Arial" panose="020B0604020202020204" pitchFamily="34" charset="0"/>
              <a:buChar char="•"/>
            </a:pPr>
            <a:r>
              <a:rPr lang="en-US" sz="1800" dirty="0"/>
              <a:t>Microsoft  Azure</a:t>
            </a:r>
          </a:p>
          <a:p>
            <a:r>
              <a:rPr lang="en-US" sz="3529" dirty="0"/>
              <a:t>Azure Site Recovery (ASR)</a:t>
            </a:r>
          </a:p>
          <a:p>
            <a:pPr marL="336145" lvl="1" indent="0">
              <a:buNone/>
            </a:pPr>
            <a:r>
              <a:rPr lang="en-US" sz="1961" b="1" dirty="0"/>
              <a:t>WHEN TO USE:</a:t>
            </a:r>
            <a:r>
              <a:rPr lang="en-US" sz="1961" dirty="0"/>
              <a:t> 2</a:t>
            </a:r>
            <a:r>
              <a:rPr lang="en-US" sz="1961" baseline="30000" dirty="0"/>
              <a:t>nd</a:t>
            </a:r>
            <a:r>
              <a:rPr lang="en-US" sz="1961" dirty="0"/>
              <a:t> Site / Use SCCM,SCVMM, Unprotected workloads</a:t>
            </a:r>
          </a:p>
          <a:p>
            <a:pPr marL="336145" lvl="1" indent="0">
              <a:buNone/>
            </a:pPr>
            <a:r>
              <a:rPr lang="en-US" sz="1961" b="1" dirty="0"/>
              <a:t>WHEN NOT TO USE: </a:t>
            </a:r>
          </a:p>
          <a:p>
            <a:pPr marL="793345" lvl="2"/>
            <a:r>
              <a:rPr lang="en-US" sz="1561" dirty="0"/>
              <a:t>Workload requires synchronous replication, data outside of VHD</a:t>
            </a:r>
          </a:p>
          <a:p>
            <a:pPr marL="793345" lvl="2"/>
            <a:r>
              <a:rPr lang="en-US" sz="1561" dirty="0"/>
              <a:t>Workload needs to recover physical servers, beyond Hyper-V replica’s capabilities </a:t>
            </a:r>
          </a:p>
        </p:txBody>
      </p:sp>
      <p:sp>
        <p:nvSpPr>
          <p:cNvPr id="3" name="Text Placeholder 2">
            <a:extLst>
              <a:ext uri="{FF2B5EF4-FFF2-40B4-BE49-F238E27FC236}">
                <a16:creationId xmlns:a16="http://schemas.microsoft.com/office/drawing/2014/main" id="{43A0DD61-B012-4D54-983B-50CD76A9A30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25966323"/>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type="body" sz="quarter" idx="10"/>
          </p:nvPr>
        </p:nvSpPr>
        <p:spPr>
          <a:prstGeom prst="rect">
            <a:avLst/>
          </a:prstGeom>
        </p:spPr>
        <p:txBody>
          <a:bodyPr>
            <a:noAutofit/>
          </a:bodyPr>
          <a:lstStyle/>
          <a:p>
            <a:pPr marL="0" indent="0">
              <a:buNone/>
            </a:pPr>
            <a:endParaRPr lang="en-US" sz="1600" dirty="0"/>
          </a:p>
        </p:txBody>
      </p:sp>
      <p:sp>
        <p:nvSpPr>
          <p:cNvPr id="10" name="Content Placeholder 9"/>
          <p:cNvSpPr>
            <a:spLocks noGrp="1"/>
          </p:cNvSpPr>
          <p:nvPr>
            <p:ph sz="half" idx="4294967295"/>
          </p:nvPr>
        </p:nvSpPr>
        <p:spPr>
          <a:xfrm>
            <a:off x="6294438" y="1279525"/>
            <a:ext cx="5897562" cy="5370513"/>
          </a:xfrm>
        </p:spPr>
        <p:txBody>
          <a:bodyPr>
            <a:normAutofit fontScale="40000" lnSpcReduction="20000"/>
          </a:bodyPr>
          <a:lstStyle/>
          <a:p>
            <a:pPr marL="0" indent="0">
              <a:buNone/>
            </a:pPr>
            <a:r>
              <a:rPr lang="en-US" sz="5100" dirty="0"/>
              <a:t>System Center Data Protection Manager (DPM)</a:t>
            </a:r>
          </a:p>
          <a:p>
            <a:pPr lvl="1" indent="-429188"/>
            <a:r>
              <a:rPr lang="en-US" sz="3500" dirty="0"/>
              <a:t>Physical, VM, Azure VM</a:t>
            </a:r>
          </a:p>
          <a:p>
            <a:pPr lvl="1" indent="-429188"/>
            <a:r>
              <a:rPr lang="en-US" sz="3600" dirty="0"/>
              <a:t>Store Locally  to Disks (D2D) </a:t>
            </a:r>
            <a:r>
              <a:rPr lang="en-US" sz="3600" b="1" dirty="0"/>
              <a:t>and to Tape (D2T)</a:t>
            </a:r>
          </a:p>
          <a:p>
            <a:pPr lvl="1" indent="-429188"/>
            <a:r>
              <a:rPr lang="en-US" sz="3600" dirty="0"/>
              <a:t>Store in Azure (D2D2C) for long term retention</a:t>
            </a:r>
          </a:p>
          <a:p>
            <a:pPr lvl="1" indent="-429188"/>
            <a:r>
              <a:rPr lang="en-US" sz="3600" dirty="0"/>
              <a:t>Full application consistency across server apps (</a:t>
            </a:r>
            <a:r>
              <a:rPr lang="en-US" sz="3600" dirty="0" err="1"/>
              <a:t>Exch</a:t>
            </a:r>
            <a:r>
              <a:rPr lang="en-US" sz="3600" dirty="0"/>
              <a:t>, SP, SQL…)</a:t>
            </a:r>
          </a:p>
          <a:p>
            <a:pPr lvl="1" indent="-429188"/>
            <a:r>
              <a:rPr lang="en-US" sz="3600" dirty="0"/>
              <a:t>Small backup window</a:t>
            </a:r>
          </a:p>
          <a:p>
            <a:pPr lvl="1" indent="-429188"/>
            <a:r>
              <a:rPr lang="en-US" sz="3600" dirty="0"/>
              <a:t>Bare Metal Recovery / Recovery to Azure</a:t>
            </a:r>
          </a:p>
          <a:p>
            <a:pPr lvl="1" indent="-429188"/>
            <a:r>
              <a:rPr lang="en-US" sz="3600" dirty="0"/>
              <a:t>Full System Center Integration (discovery, reporting, </a:t>
            </a:r>
            <a:r>
              <a:rPr lang="en-US" sz="3600" dirty="0" err="1"/>
              <a:t>etc</a:t>
            </a:r>
            <a:r>
              <a:rPr lang="en-US" sz="3600" dirty="0"/>
              <a:t>)</a:t>
            </a:r>
            <a:endParaRPr lang="en-US" sz="3500" dirty="0"/>
          </a:p>
          <a:p>
            <a:pPr marL="0" indent="0">
              <a:buNone/>
            </a:pPr>
            <a:r>
              <a:rPr lang="en-US" sz="5100" dirty="0"/>
              <a:t>StorSimple</a:t>
            </a:r>
          </a:p>
          <a:p>
            <a:pPr lvl="1" indent="-429188"/>
            <a:r>
              <a:rPr lang="en-US" sz="3500" dirty="0"/>
              <a:t>Proprietary Device | Multiple Tiers</a:t>
            </a:r>
          </a:p>
          <a:p>
            <a:pPr lvl="1" indent="-429188"/>
            <a:r>
              <a:rPr lang="en-US" sz="3500" dirty="0"/>
              <a:t>Cloud Integrated Storage (</a:t>
            </a:r>
            <a:r>
              <a:rPr lang="en-US" sz="3500" dirty="0" err="1"/>
              <a:t>CiS</a:t>
            </a:r>
            <a:r>
              <a:rPr lang="en-US" sz="3500" dirty="0"/>
              <a:t>)</a:t>
            </a:r>
          </a:p>
          <a:p>
            <a:pPr lvl="1" indent="-429188"/>
            <a:r>
              <a:rPr lang="en-US" sz="3500" dirty="0"/>
              <a:t>Seamless view of ALL Enterprise Storage  </a:t>
            </a:r>
          </a:p>
          <a:p>
            <a:pPr lvl="2" indent="-429188"/>
            <a:r>
              <a:rPr lang="en-US" sz="3100" dirty="0"/>
              <a:t>Windows and VMWare</a:t>
            </a:r>
          </a:p>
          <a:p>
            <a:pPr lvl="1" indent="-429188"/>
            <a:r>
              <a:rPr lang="en-US" sz="3500" dirty="0"/>
              <a:t>Multi-Tiers backup and recovery  (Hot/Cold)</a:t>
            </a:r>
          </a:p>
          <a:p>
            <a:pPr lvl="1" indent="-429188"/>
            <a:r>
              <a:rPr lang="en-US" sz="3500" dirty="0"/>
              <a:t>Fastest Solution</a:t>
            </a:r>
          </a:p>
          <a:p>
            <a:pPr lvl="1" indent="-429188"/>
            <a:r>
              <a:rPr lang="en-US" sz="3500" dirty="0"/>
              <a:t>Long Term Azure storage; scale storage out to Azure</a:t>
            </a:r>
          </a:p>
          <a:p>
            <a:pPr lvl="1" indent="-429188"/>
            <a:r>
              <a:rPr lang="en-US" sz="3500" dirty="0"/>
              <a:t>minimize on-</a:t>
            </a:r>
            <a:r>
              <a:rPr lang="en-US" sz="3500" dirty="0" err="1"/>
              <a:t>premesis</a:t>
            </a:r>
            <a:r>
              <a:rPr lang="en-US" sz="3500" dirty="0"/>
              <a:t>  disk requirements</a:t>
            </a:r>
          </a:p>
          <a:p>
            <a:pPr lvl="1" indent="-429188"/>
            <a:r>
              <a:rPr lang="en-US" sz="3500" dirty="0"/>
              <a:t>Seamless view of ALL Enterprise Storage | Windows and VMWare</a:t>
            </a:r>
          </a:p>
          <a:p>
            <a:pPr marL="0" lvl="1" indent="-429188">
              <a:lnSpc>
                <a:spcPct val="100000"/>
              </a:lnSpc>
              <a:spcBef>
                <a:spcPts val="1000"/>
              </a:spcBef>
            </a:pPr>
            <a:endParaRPr lang="en-US" sz="3800" dirty="0"/>
          </a:p>
        </p:txBody>
      </p:sp>
      <p:sp>
        <p:nvSpPr>
          <p:cNvPr id="4" name="Rectangle 3">
            <a:extLst>
              <a:ext uri="{FF2B5EF4-FFF2-40B4-BE49-F238E27FC236}">
                <a16:creationId xmlns:a16="http://schemas.microsoft.com/office/drawing/2014/main" id="{D6760D40-367A-4FD1-9D7B-DEA48B5F80A7}"/>
              </a:ext>
            </a:extLst>
          </p:cNvPr>
          <p:cNvSpPr/>
          <p:nvPr/>
        </p:nvSpPr>
        <p:spPr>
          <a:xfrm>
            <a:off x="173710" y="1264920"/>
            <a:ext cx="6096000" cy="4524315"/>
          </a:xfrm>
          <a:prstGeom prst="rect">
            <a:avLst/>
          </a:prstGeom>
        </p:spPr>
        <p:txBody>
          <a:bodyPr>
            <a:spAutoFit/>
          </a:bodyPr>
          <a:lstStyle/>
          <a:p>
            <a:pPr marL="0" indent="0">
              <a:buNone/>
            </a:pPr>
            <a:r>
              <a:rPr lang="en-US" sz="2400" dirty="0"/>
              <a:t>Azure Backup</a:t>
            </a:r>
          </a:p>
          <a:p>
            <a:pPr lvl="1" indent="-429188"/>
            <a:r>
              <a:rPr lang="en-US" sz="1600" dirty="0"/>
              <a:t>Reliable, Simple, Efficient backup and restore (agent based)</a:t>
            </a:r>
          </a:p>
          <a:p>
            <a:pPr lvl="1" indent="-429188"/>
            <a:r>
              <a:rPr lang="en-US" sz="1600" dirty="0"/>
              <a:t>Use for Branch Office or Small Business</a:t>
            </a:r>
          </a:p>
          <a:p>
            <a:pPr lvl="1" indent="-429188"/>
            <a:r>
              <a:rPr lang="en-US" sz="1600" dirty="0"/>
              <a:t>Backup and restore files and folders</a:t>
            </a:r>
          </a:p>
          <a:p>
            <a:pPr lvl="1" indent="-429188"/>
            <a:r>
              <a:rPr lang="en-US" sz="1600" dirty="0"/>
              <a:t>No Central Management</a:t>
            </a:r>
          </a:p>
          <a:p>
            <a:pPr marL="0" indent="0">
              <a:buNone/>
            </a:pPr>
            <a:r>
              <a:rPr lang="en-US" sz="2400" dirty="0"/>
              <a:t>Azure Backup Server</a:t>
            </a:r>
          </a:p>
          <a:p>
            <a:pPr lvl="1" indent="-429188"/>
            <a:r>
              <a:rPr lang="en-US" sz="1600" dirty="0"/>
              <a:t>Disk (D2D), giving high RTOs for tier 1 workloads</a:t>
            </a:r>
          </a:p>
          <a:p>
            <a:pPr lvl="1" indent="-429188"/>
            <a:r>
              <a:rPr lang="en-US" sz="1600" dirty="0"/>
              <a:t>Azure (D2D2C) for long term retention</a:t>
            </a:r>
          </a:p>
          <a:p>
            <a:pPr lvl="1" indent="-429188"/>
            <a:r>
              <a:rPr lang="en-US" sz="1600" dirty="0"/>
              <a:t>Modern Backup Storage technology (MABS v2)</a:t>
            </a:r>
          </a:p>
          <a:p>
            <a:pPr lvl="1" indent="-429188"/>
            <a:r>
              <a:rPr lang="en-US" sz="1600" dirty="0"/>
              <a:t>VMware capabilities</a:t>
            </a:r>
          </a:p>
          <a:p>
            <a:pPr lvl="1" indent="-429188"/>
            <a:r>
              <a:rPr lang="en-US" sz="1600" dirty="0"/>
              <a:t>Application Consistency</a:t>
            </a:r>
            <a:br>
              <a:rPr lang="en-US" sz="1600" dirty="0"/>
            </a:br>
            <a:r>
              <a:rPr lang="en-US" sz="1600" dirty="0"/>
              <a:t>(SQL, Exchange, SharePoint)</a:t>
            </a:r>
          </a:p>
          <a:p>
            <a:pPr lvl="1" indent="-429188"/>
            <a:endParaRPr lang="en-US" sz="1600" dirty="0"/>
          </a:p>
          <a:p>
            <a:pPr lvl="1" indent="-429188"/>
            <a:r>
              <a:rPr lang="en-US" sz="1600" dirty="0"/>
              <a:t>No Tape Backup</a:t>
            </a:r>
          </a:p>
          <a:p>
            <a:pPr lvl="1" indent="-429188"/>
            <a:r>
              <a:rPr lang="en-US" sz="1600" dirty="0"/>
              <a:t>No Integration with System Center</a:t>
            </a:r>
          </a:p>
          <a:p>
            <a:pPr lvl="1" indent="-429188"/>
            <a:r>
              <a:rPr lang="en-US" sz="1600" dirty="0"/>
              <a:t>Requires Azure Subscription</a:t>
            </a:r>
          </a:p>
        </p:txBody>
      </p:sp>
      <p:pic>
        <p:nvPicPr>
          <p:cNvPr id="11" name="Picture 10"/>
          <p:cNvPicPr>
            <a:picLocks noChangeAspect="1"/>
          </p:cNvPicPr>
          <p:nvPr/>
        </p:nvPicPr>
        <p:blipFill>
          <a:blip r:embed="rId3"/>
          <a:stretch>
            <a:fillRect/>
          </a:stretch>
        </p:blipFill>
        <p:spPr>
          <a:xfrm>
            <a:off x="3955022" y="4356530"/>
            <a:ext cx="2488397" cy="2293652"/>
          </a:xfrm>
          <a:prstGeom prst="rect">
            <a:avLst/>
          </a:prstGeom>
        </p:spPr>
      </p:pic>
    </p:spTree>
    <p:extLst>
      <p:ext uri="{BB962C8B-B14F-4D97-AF65-F5344CB8AC3E}">
        <p14:creationId xmlns:p14="http://schemas.microsoft.com/office/powerpoint/2010/main" val="74255001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2400" b="1" dirty="0"/>
              <a:t>Additional Information:  SLA for Site Recovery 99.9%</a:t>
            </a:r>
          </a:p>
          <a:p>
            <a:r>
              <a:rPr lang="en-US" sz="2400" dirty="0"/>
              <a:t>"</a:t>
            </a:r>
            <a:r>
              <a:rPr lang="en-US" sz="2400" b="1" dirty="0"/>
              <a:t>Failover</a:t>
            </a:r>
            <a:r>
              <a:rPr lang="en-US" sz="2400" dirty="0"/>
              <a:t>" is the process of transferring control, either simulated or actual, of a Protected Instance from a primary site to a secondary site.</a:t>
            </a:r>
          </a:p>
          <a:p>
            <a:r>
              <a:rPr lang="en-US" sz="2400" dirty="0"/>
              <a:t>"</a:t>
            </a:r>
            <a:r>
              <a:rPr lang="en-US" sz="2400" b="1" dirty="0"/>
              <a:t>On-Premises-to-Azure Failover</a:t>
            </a:r>
            <a:r>
              <a:rPr lang="en-US" sz="24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2400" dirty="0"/>
              <a:t>"</a:t>
            </a:r>
            <a:r>
              <a:rPr lang="en-US" sz="2400" b="1" dirty="0"/>
              <a:t>On-Premises-to-On-Premises Failover</a:t>
            </a:r>
            <a:r>
              <a:rPr lang="en-US" sz="2400" dirty="0"/>
              <a:t>" is the Failover of a Protected Instance from a non-Azure primary site to a non-Azure secondary site.</a:t>
            </a:r>
          </a:p>
          <a:p>
            <a:r>
              <a:rPr lang="en-US" sz="2400" dirty="0"/>
              <a:t>"</a:t>
            </a:r>
            <a:r>
              <a:rPr lang="en-US" sz="2400" b="1" dirty="0"/>
              <a:t>Protected Instance</a:t>
            </a:r>
            <a:r>
              <a:rPr lang="en-US" sz="24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Tree>
    <p:extLst>
      <p:ext uri="{BB962C8B-B14F-4D97-AF65-F5344CB8AC3E}">
        <p14:creationId xmlns:p14="http://schemas.microsoft.com/office/powerpoint/2010/main" val="345536830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dirty="0" err="1"/>
              <a:t>Sharding</a:t>
            </a:r>
            <a:r>
              <a:rPr lang="en-US" dirty="0"/>
              <a:t> is when you split a database and partition the different parts of the database across multiple drives. A shard is a single horizontal partition of the database.</a:t>
            </a:r>
          </a:p>
          <a:p>
            <a:endParaRPr lang="en-US" dirty="0"/>
          </a:p>
        </p:txBody>
      </p:sp>
    </p:spTree>
    <p:extLst>
      <p:ext uri="{BB962C8B-B14F-4D97-AF65-F5344CB8AC3E}">
        <p14:creationId xmlns:p14="http://schemas.microsoft.com/office/powerpoint/2010/main" val="853790081"/>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a:p>
        </p:txBody>
      </p:sp>
      <p:sp>
        <p:nvSpPr>
          <p:cNvPr id="5" name="Text Placeholder 4"/>
          <p:cNvSpPr>
            <a:spLocks noGrp="1"/>
          </p:cNvSpPr>
          <p:nvPr>
            <p:ph type="body" sz="quarter" idx="11"/>
          </p:nvPr>
        </p:nvSpPr>
        <p:spPr/>
        <p:txBody>
          <a:bodyPr/>
          <a:lstStyle/>
          <a:p>
            <a:r>
              <a:rPr lang="en-US" sz="4400" b="1" dirty="0"/>
              <a:t>READ &amp; Practice</a:t>
            </a:r>
            <a:r>
              <a:rPr lang="en-US" dirty="0"/>
              <a:t> </a:t>
            </a:r>
            <a:br>
              <a:rPr lang="en-US" dirty="0"/>
            </a:br>
            <a:r>
              <a:rPr lang="en-US" dirty="0">
                <a:hlinkClick r:id="rId3"/>
              </a:rPr>
              <a:t>https://docs.microsoft.com/pdfstore/en-us/Azure.azure-documents/live/backup.pdf</a:t>
            </a:r>
            <a:r>
              <a:rPr lang="en-US" dirty="0"/>
              <a:t> </a:t>
            </a:r>
          </a:p>
          <a:p>
            <a:endParaRPr lang="en-US" dirty="0"/>
          </a:p>
          <a:p>
            <a:r>
              <a:rPr lang="en-US" dirty="0"/>
              <a:t>Link from </a:t>
            </a:r>
            <a:r>
              <a:rPr lang="en-US" dirty="0">
                <a:hlinkClick r:id="rId4"/>
              </a:rPr>
              <a:t>https://docs.microsoft.com/en-us/azure/backup/backup-try-azure-backup-in-10-mins</a:t>
            </a:r>
            <a:r>
              <a:rPr lang="en-US" dirty="0"/>
              <a:t>  – Download PDF </a:t>
            </a:r>
          </a:p>
        </p:txBody>
      </p:sp>
    </p:spTree>
    <p:extLst>
      <p:ext uri="{BB962C8B-B14F-4D97-AF65-F5344CB8AC3E}">
        <p14:creationId xmlns:p14="http://schemas.microsoft.com/office/powerpoint/2010/main" val="2328487164"/>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163" y="1394836"/>
            <a:ext cx="12192000" cy="552037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E7E6E6"/>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b="1" dirty="0"/>
              <a:t>Azure Backup Key Workloads</a:t>
            </a:r>
          </a:p>
        </p:txBody>
      </p:sp>
      <p:cxnSp>
        <p:nvCxnSpPr>
          <p:cNvPr id="13" name="Straight Connector 12"/>
          <p:cNvCxnSpPr/>
          <p:nvPr/>
        </p:nvCxnSpPr>
        <p:spPr>
          <a:xfrm>
            <a:off x="47414" y="4730877"/>
            <a:ext cx="8506572" cy="9271"/>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75401" y="1880991"/>
            <a:ext cx="4585180" cy="580141"/>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
                <a:prstClr val="black"/>
              </a:buClr>
              <a:buSzPct val="90000"/>
              <a:buFont typeface="Wingdings" panose="05000000000000000000" pitchFamily="2" charset="2"/>
              <a:buNone/>
              <a:tabLst/>
              <a:defRPr/>
            </a:pPr>
            <a:r>
              <a:rPr kumimoji="0" lang="en-US" sz="2800" b="0" i="0" u="sng" strike="noStrike" kern="1200" cap="none" spc="0" normalizeH="0" baseline="0" noProof="0" dirty="0">
                <a:ln>
                  <a:noFill/>
                </a:ln>
                <a:solidFill>
                  <a:srgbClr val="0070C0"/>
                </a:solidFill>
                <a:effectLst/>
                <a:uLnTx/>
                <a:uFillTx/>
                <a:latin typeface="Calibri" panose="020F0502020204030204"/>
                <a:ea typeface="+mn-ea"/>
                <a:cs typeface="+mn-cs"/>
              </a:rPr>
              <a:t>Specialized Workloads</a:t>
            </a:r>
          </a:p>
        </p:txBody>
      </p:sp>
      <p:sp>
        <p:nvSpPr>
          <p:cNvPr id="31" name="Text Placeholder 9"/>
          <p:cNvSpPr txBox="1">
            <a:spLocks/>
          </p:cNvSpPr>
          <p:nvPr/>
        </p:nvSpPr>
        <p:spPr>
          <a:xfrm>
            <a:off x="8714567" y="1821142"/>
            <a:ext cx="3136018" cy="636687"/>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
                <a:prstClr val="black"/>
              </a:buClr>
              <a:buSzPct val="90000"/>
              <a:buFont typeface="Wingdings" panose="05000000000000000000" pitchFamily="2" charset="2"/>
              <a:buNone/>
              <a:tabLst/>
              <a:defRPr/>
            </a:pPr>
            <a:r>
              <a:rPr kumimoji="0" lang="en-US" sz="2800" b="0" i="0" u="sng" strike="noStrike" kern="1200" cap="none" spc="0" normalizeH="0" baseline="0" noProof="0" dirty="0">
                <a:ln>
                  <a:noFill/>
                </a:ln>
                <a:solidFill>
                  <a:srgbClr val="0070C0"/>
                </a:solidFill>
                <a:effectLst/>
                <a:uLnTx/>
                <a:uFillTx/>
                <a:latin typeface="Calibri" panose="020F0502020204030204"/>
                <a:ea typeface="+mn-ea"/>
                <a:cs typeface="+mn-cs"/>
              </a:rPr>
              <a:t>Virtual</a:t>
            </a:r>
            <a:r>
              <a:rPr kumimoji="0" lang="en-US" sz="3200" b="0" i="0" u="sng" strike="noStrike" kern="1200" cap="none" spc="0" normalizeH="0" baseline="0" noProof="0" dirty="0">
                <a:ln>
                  <a:noFill/>
                </a:ln>
                <a:solidFill>
                  <a:srgbClr val="0070C0"/>
                </a:solidFill>
                <a:effectLst/>
                <a:uLnTx/>
                <a:uFillTx/>
                <a:latin typeface="Calibri Light" panose="020F0302020204030204"/>
                <a:ea typeface="+mn-ea"/>
                <a:cs typeface="+mn-cs"/>
              </a:rPr>
              <a:t> </a:t>
            </a:r>
            <a:r>
              <a:rPr kumimoji="0" lang="en-US" sz="2800" b="0" i="0" u="sng" strike="noStrike" kern="1200" cap="none" spc="0" normalizeH="0" baseline="0" noProof="0" dirty="0">
                <a:ln>
                  <a:noFill/>
                </a:ln>
                <a:solidFill>
                  <a:srgbClr val="0070C0"/>
                </a:solidFill>
                <a:effectLst/>
                <a:uLnTx/>
                <a:uFillTx/>
                <a:latin typeface="Calibri" panose="020F0502020204030204"/>
                <a:ea typeface="+mn-ea"/>
                <a:cs typeface="+mn-cs"/>
              </a:rPr>
              <a:t>Machines</a:t>
            </a:r>
          </a:p>
        </p:txBody>
      </p:sp>
      <p:sp>
        <p:nvSpPr>
          <p:cNvPr id="32" name="Text Placeholder 9"/>
          <p:cNvSpPr txBox="1">
            <a:spLocks/>
          </p:cNvSpPr>
          <p:nvPr/>
        </p:nvSpPr>
        <p:spPr>
          <a:xfrm>
            <a:off x="4115435" y="1877688"/>
            <a:ext cx="3864803" cy="580141"/>
          </a:xfrm>
          <a:prstGeom prst="rect">
            <a:avLst/>
          </a:prstGeom>
        </p:spPr>
        <p:txBody>
          <a:bodyPr vert="horz" wrap="square" lIns="146284" tIns="91427" rIns="146284" bIns="91427"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algn="l" defTabSz="914367" rtl="0" eaLnBrk="1" fontAlgn="auto" latinLnBrk="0" hangingPunct="1">
              <a:lnSpc>
                <a:spcPct val="90000"/>
              </a:lnSpc>
              <a:spcBef>
                <a:spcPct val="20000"/>
              </a:spcBef>
              <a:spcAft>
                <a:spcPts val="0"/>
              </a:spcAft>
              <a:buClr>
                <a:prstClr val="black"/>
              </a:buClr>
              <a:buSzPct val="90000"/>
              <a:buFont typeface="Wingdings" panose="05000000000000000000" pitchFamily="2" charset="2"/>
              <a:buNone/>
              <a:tabLst/>
              <a:defRPr/>
            </a:pPr>
            <a:r>
              <a:rPr kumimoji="0" lang="en-US" sz="2800" b="0" i="0" u="sng" strike="noStrike" kern="1200" cap="none" spc="0" normalizeH="0" baseline="0" noProof="0" dirty="0">
                <a:ln>
                  <a:noFill/>
                </a:ln>
                <a:solidFill>
                  <a:srgbClr val="0070C0"/>
                </a:solidFill>
                <a:effectLst/>
                <a:uLnTx/>
                <a:uFillTx/>
                <a:latin typeface="Calibri" panose="020F0502020204030204"/>
                <a:ea typeface="+mn-ea"/>
                <a:cs typeface="+mn-cs"/>
              </a:rPr>
              <a:t>File/Folders/Volumes</a:t>
            </a:r>
          </a:p>
        </p:txBody>
      </p:sp>
      <p:sp>
        <p:nvSpPr>
          <p:cNvPr id="36" name="TextBox 35"/>
          <p:cNvSpPr txBox="1"/>
          <p:nvPr/>
        </p:nvSpPr>
        <p:spPr>
          <a:xfrm>
            <a:off x="6228911" y="4155477"/>
            <a:ext cx="369344" cy="572384"/>
          </a:xfrm>
          <a:prstGeom prst="rect">
            <a:avLst/>
          </a:prstGeom>
          <a:noFill/>
        </p:spPr>
        <p:txBody>
          <a:bodyPr wrap="none" lIns="182854" tIns="146284" rIns="182854" bIns="146284"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endParaRPr>
          </a:p>
        </p:txBody>
      </p:sp>
      <p:sp>
        <p:nvSpPr>
          <p:cNvPr id="22" name="Rectangle 21"/>
          <p:cNvSpPr/>
          <p:nvPr/>
        </p:nvSpPr>
        <p:spPr bwMode="auto">
          <a:xfrm>
            <a:off x="8700615" y="2308470"/>
            <a:ext cx="2735551" cy="17683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Windows</a:t>
            </a:r>
          </a:p>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Linux</a:t>
            </a:r>
          </a:p>
        </p:txBody>
      </p:sp>
      <p:sp>
        <p:nvSpPr>
          <p:cNvPr id="37" name="Rectangle 36"/>
          <p:cNvSpPr/>
          <p:nvPr/>
        </p:nvSpPr>
        <p:spPr bwMode="auto">
          <a:xfrm>
            <a:off x="269241" y="4815206"/>
            <a:ext cx="3846194" cy="16033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Hyper-V</a:t>
            </a:r>
          </a:p>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Windows Server</a:t>
            </a:r>
          </a:p>
        </p:txBody>
      </p:sp>
      <p:sp>
        <p:nvSpPr>
          <p:cNvPr id="38" name="Rectangle 37"/>
          <p:cNvSpPr/>
          <p:nvPr/>
        </p:nvSpPr>
        <p:spPr bwMode="auto">
          <a:xfrm>
            <a:off x="4310263" y="2426529"/>
            <a:ext cx="3839438" cy="1650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Windows Server</a:t>
            </a:r>
          </a:p>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Windows</a:t>
            </a:r>
          </a:p>
        </p:txBody>
      </p:sp>
      <p:sp>
        <p:nvSpPr>
          <p:cNvPr id="39" name="Rectangle 38"/>
          <p:cNvSpPr/>
          <p:nvPr/>
        </p:nvSpPr>
        <p:spPr bwMode="auto">
          <a:xfrm>
            <a:off x="4345899" y="4818483"/>
            <a:ext cx="4274318" cy="16000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Microsoft Azure</a:t>
            </a:r>
          </a:p>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VMware</a:t>
            </a:r>
          </a:p>
        </p:txBody>
      </p:sp>
      <p:sp>
        <p:nvSpPr>
          <p:cNvPr id="40" name="Rectangle 39"/>
          <p:cNvSpPr/>
          <p:nvPr/>
        </p:nvSpPr>
        <p:spPr bwMode="auto">
          <a:xfrm>
            <a:off x="457767" y="2426528"/>
            <a:ext cx="3243249" cy="22260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Exchange</a:t>
            </a:r>
          </a:p>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SharePoint</a:t>
            </a:r>
          </a:p>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SQL Server</a:t>
            </a:r>
          </a:p>
        </p:txBody>
      </p:sp>
    </p:spTree>
    <p:extLst>
      <p:ext uri="{BB962C8B-B14F-4D97-AF65-F5344CB8AC3E}">
        <p14:creationId xmlns:p14="http://schemas.microsoft.com/office/powerpoint/2010/main" val="404953989"/>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35" spc="-50" dirty="0"/>
              <a:t>How It Works: Azure Backup Server </a:t>
            </a:r>
            <a:endParaRPr lang="en-US" sz="3235" dirty="0"/>
          </a:p>
        </p:txBody>
      </p:sp>
      <p:sp>
        <p:nvSpPr>
          <p:cNvPr id="17" name="Rectangle 16"/>
          <p:cNvSpPr/>
          <p:nvPr/>
        </p:nvSpPr>
        <p:spPr bwMode="auto">
          <a:xfrm>
            <a:off x="2643097" y="1288201"/>
            <a:ext cx="1877062" cy="170693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extBox 17"/>
          <p:cNvSpPr txBox="1"/>
          <p:nvPr/>
        </p:nvSpPr>
        <p:spPr>
          <a:xfrm>
            <a:off x="4536439" y="4806558"/>
            <a:ext cx="4821328" cy="663795"/>
          </a:xfrm>
          <a:prstGeom prst="rect">
            <a:avLst/>
          </a:prstGeom>
          <a:noFill/>
        </p:spPr>
        <p:txBody>
          <a:bodyPr wrap="square" lIns="108815" tIns="54406" rIns="108815" bIns="54406"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mn-cs"/>
              </a:rPr>
              <a:t>4. Schedule &amp; Back up </a:t>
            </a:r>
            <a:r>
              <a:rPr kumimoji="0" lang="en-GB" sz="1765" b="0" i="0" u="none" strike="noStrike" kern="1200" cap="none" spc="0" normalizeH="0" baseline="0" noProof="0" dirty="0">
                <a:ln>
                  <a:noFill/>
                </a:ln>
                <a:solidFill>
                  <a:srgbClr val="0070C0"/>
                </a:solidFill>
                <a:effectLst/>
                <a:uLnTx/>
                <a:uFillTx/>
                <a:latin typeface="Segoe UI"/>
                <a:ea typeface="+mn-ea"/>
                <a:cs typeface="+mn-cs"/>
              </a:rPr>
              <a:t>encrypted data</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70C0"/>
              </a:solidFill>
              <a:effectLst/>
              <a:uLnTx/>
              <a:uFillTx/>
              <a:latin typeface="Segoe UI"/>
              <a:ea typeface="+mn-ea"/>
              <a:cs typeface="+mn-cs"/>
            </a:endParaRPr>
          </a:p>
        </p:txBody>
      </p:sp>
      <p:sp>
        <p:nvSpPr>
          <p:cNvPr id="19" name="TextBox 18"/>
          <p:cNvSpPr txBox="1"/>
          <p:nvPr/>
        </p:nvSpPr>
        <p:spPr>
          <a:xfrm>
            <a:off x="1629075" y="3033164"/>
            <a:ext cx="2475301" cy="663795"/>
          </a:xfrm>
          <a:prstGeom prst="rect">
            <a:avLst/>
          </a:prstGeom>
          <a:noFill/>
        </p:spPr>
        <p:txBody>
          <a:bodyPr wrap="square" lIns="108815" tIns="54406" rIns="108815" bIns="54406"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mn-cs"/>
              </a:rPr>
              <a:t>3. Install Azure Backup Server software</a:t>
            </a:r>
          </a:p>
        </p:txBody>
      </p:sp>
      <p:sp>
        <p:nvSpPr>
          <p:cNvPr id="20" name="TextBox 19"/>
          <p:cNvSpPr txBox="1"/>
          <p:nvPr/>
        </p:nvSpPr>
        <p:spPr>
          <a:xfrm>
            <a:off x="767005" y="1766646"/>
            <a:ext cx="1644727" cy="1196326"/>
          </a:xfrm>
          <a:prstGeom prst="rect">
            <a:avLst/>
          </a:prstGeom>
          <a:noFill/>
        </p:spPr>
        <p:txBody>
          <a:bodyPr wrap="square" lIns="108815" tIns="54406" rIns="108815" bIns="54406"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mn-cs"/>
              </a:rPr>
              <a:t>1. Create Backup and Site Recovery Vault</a:t>
            </a:r>
          </a:p>
        </p:txBody>
      </p:sp>
      <p:cxnSp>
        <p:nvCxnSpPr>
          <p:cNvPr id="21" name="Straight Connector 20"/>
          <p:cNvCxnSpPr/>
          <p:nvPr/>
        </p:nvCxnSpPr>
        <p:spPr>
          <a:xfrm flipH="1">
            <a:off x="1661018" y="1770332"/>
            <a:ext cx="869057"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520159" y="2101682"/>
            <a:ext cx="3943625" cy="3998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551370" y="1141939"/>
            <a:ext cx="4221987" cy="23248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87867" tIns="43934" rIns="87867" bIns="43934" numCol="1" anchor="b" anchorCtr="1" compatLnSpc="1">
            <a:prstTxWarp prst="textNoShape">
              <a:avLst/>
            </a:prstTxWarp>
          </a:bodyPr>
          <a:lstStyle/>
          <a:p>
            <a:pPr marL="0" marR="0" lvl="0" indent="0" algn="l" defTabSz="895953"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24" name="Straight Connector 23"/>
          <p:cNvCxnSpPr/>
          <p:nvPr/>
        </p:nvCxnSpPr>
        <p:spPr>
          <a:xfrm flipH="1" flipV="1">
            <a:off x="4256863" y="2414656"/>
            <a:ext cx="1614" cy="127063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519889" y="3424276"/>
            <a:ext cx="5020432" cy="1796416"/>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73188" y="1582006"/>
            <a:ext cx="3553714" cy="363946"/>
          </a:xfrm>
          <a:prstGeom prst="rect">
            <a:avLst/>
          </a:prstGeom>
          <a:noFill/>
        </p:spPr>
        <p:txBody>
          <a:bodyPr wrap="square"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44546A"/>
                </a:solidFill>
                <a:effectLst/>
                <a:uLnTx/>
                <a:uFillTx/>
                <a:latin typeface="Segoe UI"/>
                <a:ea typeface="+mn-ea"/>
                <a:cs typeface="+mn-cs"/>
              </a:rPr>
              <a:t>2. Register and configure Vault</a:t>
            </a:r>
          </a:p>
        </p:txBody>
      </p:sp>
      <p:cxnSp>
        <p:nvCxnSpPr>
          <p:cNvPr id="28" name="Straight Connector 96"/>
          <p:cNvCxnSpPr/>
          <p:nvPr/>
        </p:nvCxnSpPr>
        <p:spPr>
          <a:xfrm rot="10800000" flipV="1">
            <a:off x="4485206" y="3500205"/>
            <a:ext cx="5315040" cy="2066558"/>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87775" y="5566762"/>
            <a:ext cx="5212468" cy="653100"/>
          </a:xfrm>
          <a:prstGeom prst="rect">
            <a:avLst/>
          </a:prstGeom>
          <a:noFill/>
        </p:spPr>
        <p:txBody>
          <a:bodyPr wrap="square" lIns="108815" tIns="54406" rIns="108815" bIns="54406"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7030A0"/>
                </a:solidFill>
                <a:effectLst/>
                <a:uLnTx/>
                <a:uFillTx/>
                <a:latin typeface="Segoe UI"/>
                <a:ea typeface="+mn-ea"/>
                <a:cs typeface="+mn-cs"/>
              </a:rPr>
              <a:t>5. Recover to the same or a different server;</a:t>
            </a:r>
            <a:br>
              <a:rPr kumimoji="0" lang="en-US" sz="1765" b="0" i="0" u="none" strike="noStrike" kern="1200" cap="none" spc="0" normalizeH="0" baseline="0" noProof="0" dirty="0">
                <a:ln>
                  <a:noFill/>
                </a:ln>
                <a:solidFill>
                  <a:srgbClr val="7030A0"/>
                </a:solidFill>
                <a:effectLst/>
                <a:uLnTx/>
                <a:uFillTx/>
                <a:latin typeface="Segoe UI"/>
                <a:ea typeface="+mn-ea"/>
                <a:cs typeface="+mn-cs"/>
              </a:rPr>
            </a:br>
            <a:r>
              <a:rPr kumimoji="0" lang="en-US" sz="1765" b="0" i="0" u="none" strike="noStrike" kern="1200" cap="none" spc="0" normalizeH="0" baseline="0" noProof="0" dirty="0">
                <a:ln>
                  <a:noFill/>
                </a:ln>
                <a:solidFill>
                  <a:srgbClr val="7030A0"/>
                </a:solidFill>
                <a:effectLst/>
                <a:uLnTx/>
                <a:uFillTx/>
                <a:latin typeface="Segoe UI"/>
                <a:ea typeface="+mn-ea"/>
                <a:cs typeface="+mn-cs"/>
              </a:rPr>
              <a:t>On-</a:t>
            </a:r>
            <a:r>
              <a:rPr kumimoji="0" lang="en-US" sz="1765" b="0" i="0" u="none" strike="noStrike" kern="1200" cap="none" spc="0" normalizeH="0" baseline="0" noProof="0" dirty="0" err="1">
                <a:ln>
                  <a:noFill/>
                </a:ln>
                <a:solidFill>
                  <a:srgbClr val="7030A0"/>
                </a:solidFill>
                <a:effectLst/>
                <a:uLnTx/>
                <a:uFillTx/>
                <a:latin typeface="Segoe UI"/>
                <a:ea typeface="+mn-ea"/>
                <a:cs typeface="+mn-cs"/>
              </a:rPr>
              <a:t>Premisis</a:t>
            </a:r>
            <a:r>
              <a:rPr kumimoji="0" lang="en-US" sz="1765" b="0" i="0" u="none" strike="noStrike" kern="1200" cap="none" spc="0" normalizeH="0" baseline="0" noProof="0" dirty="0">
                <a:ln>
                  <a:noFill/>
                </a:ln>
                <a:solidFill>
                  <a:srgbClr val="7030A0"/>
                </a:solidFill>
                <a:effectLst/>
                <a:uLnTx/>
                <a:uFillTx/>
                <a:latin typeface="Segoe UI"/>
                <a:ea typeface="+mn-ea"/>
                <a:cs typeface="+mn-cs"/>
              </a:rPr>
              <a:t> or Azure VM</a:t>
            </a:r>
          </a:p>
        </p:txBody>
      </p:sp>
      <p:sp>
        <p:nvSpPr>
          <p:cNvPr id="30" name="Freeform 30"/>
          <p:cNvSpPr>
            <a:spLocks noEditPoints="1"/>
          </p:cNvSpPr>
          <p:nvPr/>
        </p:nvSpPr>
        <p:spPr bwMode="auto">
          <a:xfrm>
            <a:off x="9289731" y="2677239"/>
            <a:ext cx="626673" cy="69292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92"/>
          <p:cNvSpPr>
            <a:spLocks noEditPoints="1"/>
          </p:cNvSpPr>
          <p:nvPr/>
        </p:nvSpPr>
        <p:spPr bwMode="black">
          <a:xfrm>
            <a:off x="9741575" y="2817817"/>
            <a:ext cx="330802" cy="45071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91431" tIns="45715" rIns="91431" bIns="45715"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2" name="Rectangle 31"/>
          <p:cNvSpPr/>
          <p:nvPr/>
        </p:nvSpPr>
        <p:spPr bwMode="auto">
          <a:xfrm>
            <a:off x="2841283" y="3681626"/>
            <a:ext cx="1695156" cy="264114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Freeform 5"/>
          <p:cNvSpPr>
            <a:spLocks noEditPoints="1"/>
          </p:cNvSpPr>
          <p:nvPr/>
        </p:nvSpPr>
        <p:spPr bwMode="auto">
          <a:xfrm>
            <a:off x="3926995" y="5074005"/>
            <a:ext cx="266767" cy="590438"/>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5"/>
          <p:cNvSpPr>
            <a:spLocks noEditPoints="1"/>
          </p:cNvSpPr>
          <p:nvPr/>
        </p:nvSpPr>
        <p:spPr bwMode="auto">
          <a:xfrm>
            <a:off x="3035361"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5"/>
          <p:cNvSpPr>
            <a:spLocks noEditPoints="1"/>
          </p:cNvSpPr>
          <p:nvPr/>
        </p:nvSpPr>
        <p:spPr bwMode="auto">
          <a:xfrm>
            <a:off x="3334129"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5"/>
          <p:cNvSpPr>
            <a:spLocks noEditPoints="1"/>
          </p:cNvSpPr>
          <p:nvPr/>
        </p:nvSpPr>
        <p:spPr bwMode="auto">
          <a:xfrm>
            <a:off x="3632895"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5"/>
          <p:cNvSpPr>
            <a:spLocks noEditPoints="1"/>
          </p:cNvSpPr>
          <p:nvPr/>
        </p:nvSpPr>
        <p:spPr bwMode="auto">
          <a:xfrm>
            <a:off x="3026023"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5"/>
          <p:cNvSpPr>
            <a:spLocks noEditPoints="1"/>
          </p:cNvSpPr>
          <p:nvPr/>
        </p:nvSpPr>
        <p:spPr bwMode="auto">
          <a:xfrm>
            <a:off x="3328406"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5"/>
          <p:cNvSpPr>
            <a:spLocks noEditPoints="1"/>
          </p:cNvSpPr>
          <p:nvPr/>
        </p:nvSpPr>
        <p:spPr bwMode="auto">
          <a:xfrm>
            <a:off x="3630789"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
          <p:cNvSpPr>
            <a:spLocks noEditPoints="1"/>
          </p:cNvSpPr>
          <p:nvPr/>
        </p:nvSpPr>
        <p:spPr bwMode="auto">
          <a:xfrm>
            <a:off x="3933172"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5"/>
          <p:cNvSpPr>
            <a:spLocks noEditPoints="1"/>
          </p:cNvSpPr>
          <p:nvPr/>
        </p:nvSpPr>
        <p:spPr bwMode="auto">
          <a:xfrm>
            <a:off x="3026023"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5"/>
          <p:cNvSpPr>
            <a:spLocks noEditPoints="1"/>
          </p:cNvSpPr>
          <p:nvPr/>
        </p:nvSpPr>
        <p:spPr bwMode="auto">
          <a:xfrm>
            <a:off x="3326347"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5"/>
          <p:cNvSpPr>
            <a:spLocks noEditPoints="1"/>
          </p:cNvSpPr>
          <p:nvPr/>
        </p:nvSpPr>
        <p:spPr bwMode="auto">
          <a:xfrm>
            <a:off x="3626670"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5"/>
          <p:cNvSpPr>
            <a:spLocks noEditPoints="1"/>
          </p:cNvSpPr>
          <p:nvPr/>
        </p:nvSpPr>
        <p:spPr bwMode="auto">
          <a:xfrm>
            <a:off x="3931662"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TextBox 61"/>
          <p:cNvSpPr txBox="1"/>
          <p:nvPr/>
        </p:nvSpPr>
        <p:spPr>
          <a:xfrm>
            <a:off x="2902857" y="5620938"/>
            <a:ext cx="1580735" cy="859194"/>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solidFill>
                  <a:srgbClr val="FFFFFF"/>
                </a:solidFill>
                <a:effectLst/>
                <a:uLnTx/>
                <a:uFillTx/>
                <a:latin typeface="Segoe UI"/>
                <a:ea typeface="+mn-ea"/>
                <a:cs typeface="+mn-cs"/>
              </a:rPr>
              <a:t>Azure Backup Windows Server/Client </a:t>
            </a:r>
          </a:p>
        </p:txBody>
      </p:sp>
      <p:grpSp>
        <p:nvGrpSpPr>
          <p:cNvPr id="63" name="Group 62"/>
          <p:cNvGrpSpPr/>
          <p:nvPr/>
        </p:nvGrpSpPr>
        <p:grpSpPr>
          <a:xfrm>
            <a:off x="898981" y="983700"/>
            <a:ext cx="722019" cy="762476"/>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 name="Picture 1"/>
          <p:cNvPicPr>
            <a:picLocks noChangeAspect="1"/>
          </p:cNvPicPr>
          <p:nvPr/>
        </p:nvPicPr>
        <p:blipFill>
          <a:blip r:embed="rId3"/>
          <a:stretch>
            <a:fillRect/>
          </a:stretch>
        </p:blipFill>
        <p:spPr>
          <a:xfrm>
            <a:off x="2841284" y="1444717"/>
            <a:ext cx="1464097" cy="1311587"/>
          </a:xfrm>
          <a:prstGeom prst="rect">
            <a:avLst/>
          </a:prstGeom>
        </p:spPr>
      </p:pic>
      <p:sp>
        <p:nvSpPr>
          <p:cNvPr id="4" name="Rectangle 3"/>
          <p:cNvSpPr/>
          <p:nvPr/>
        </p:nvSpPr>
        <p:spPr>
          <a:xfrm>
            <a:off x="123371" y="5936431"/>
            <a:ext cx="10880059"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Step-By-Step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https://docs.microsoft.com/en-us/azure/backup/backup-try-azure-backup-in-10-mins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9623909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5400" b="1" dirty="0"/>
              <a:t>    </a:t>
            </a:r>
            <a:r>
              <a:rPr lang="en-US" sz="4800" b="1" dirty="0"/>
              <a:t>MARS</a:t>
            </a:r>
            <a:r>
              <a:rPr lang="en-US" sz="4800" dirty="0"/>
              <a:t>agentinstaller.exe</a:t>
            </a:r>
            <a:endParaRPr lang="en-US" sz="5400" dirty="0"/>
          </a:p>
          <a:p>
            <a:r>
              <a:rPr lang="en-US" dirty="0"/>
              <a:t>Backup Agent is </a:t>
            </a:r>
          </a:p>
          <a:p>
            <a:r>
              <a:rPr lang="en-US" dirty="0"/>
              <a:t>	</a:t>
            </a:r>
            <a:r>
              <a:rPr lang="en-US" b="1" dirty="0"/>
              <a:t>Microsoft Azure Backup</a:t>
            </a:r>
          </a:p>
          <a:p>
            <a:r>
              <a:rPr lang="en-US" dirty="0"/>
              <a:t>	</a:t>
            </a:r>
            <a:r>
              <a:rPr lang="en-US" sz="2000" dirty="0"/>
              <a:t>"C:\Program Files\Microsoft Azure Recovery Services Agent\bin\</a:t>
            </a:r>
            <a:r>
              <a:rPr lang="en-US" b="1" dirty="0" err="1"/>
              <a:t>wabadmin.msc</a:t>
            </a:r>
            <a:r>
              <a:rPr lang="en-US" dirty="0"/>
              <a:t>"</a:t>
            </a:r>
          </a:p>
          <a:p>
            <a:r>
              <a:rPr lang="en-US" dirty="0"/>
              <a:t>Maximum rate of backups per day?</a:t>
            </a:r>
          </a:p>
          <a:p>
            <a:r>
              <a:rPr lang="en-US" sz="4800" b="1" dirty="0"/>
              <a:t>	Three (3) times per day!</a:t>
            </a:r>
          </a:p>
        </p:txBody>
      </p:sp>
      <p:pic>
        <p:nvPicPr>
          <p:cNvPr id="6" name="Picture 5"/>
          <p:cNvPicPr>
            <a:picLocks noChangeAspect="1"/>
          </p:cNvPicPr>
          <p:nvPr/>
        </p:nvPicPr>
        <p:blipFill>
          <a:blip r:embed="rId3"/>
          <a:stretch>
            <a:fillRect/>
          </a:stretch>
        </p:blipFill>
        <p:spPr>
          <a:xfrm>
            <a:off x="8467205" y="1884425"/>
            <a:ext cx="3724795" cy="1829055"/>
          </a:xfrm>
          <a:prstGeom prst="rect">
            <a:avLst/>
          </a:prstGeom>
        </p:spPr>
      </p:pic>
    </p:spTree>
    <p:extLst>
      <p:ext uri="{BB962C8B-B14F-4D97-AF65-F5344CB8AC3E}">
        <p14:creationId xmlns:p14="http://schemas.microsoft.com/office/powerpoint/2010/main" val="118321104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271104" y="3384551"/>
            <a:ext cx="10014402" cy="2287382"/>
          </a:xfrm>
        </p:spPr>
        <p:txBody>
          <a:bodyPr/>
          <a:lstStyle/>
          <a:p>
            <a:r>
              <a:rPr lang="en-US" sz="4400" dirty="0"/>
              <a:t>Think about how the technologies you learn about can be leveraged in your business!</a:t>
            </a:r>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p:txBody>
          <a:bodyPr>
            <a:normAutofit/>
          </a:bodyPr>
          <a:lstStyle/>
          <a:p>
            <a:r>
              <a:rPr lang="en-US" dirty="0"/>
              <a:t>Make the most of the event…</a:t>
            </a:r>
          </a:p>
        </p:txBody>
      </p:sp>
    </p:spTree>
    <p:extLst>
      <p:ext uri="{BB962C8B-B14F-4D97-AF65-F5344CB8AC3E}">
        <p14:creationId xmlns:p14="http://schemas.microsoft.com/office/powerpoint/2010/main" val="1082860822"/>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Backup Schedule &amp; Retention Policy</a:t>
            </a:r>
          </a:p>
        </p:txBody>
      </p:sp>
      <p:sp>
        <p:nvSpPr>
          <p:cNvPr id="3" name="Text Placeholder 2"/>
          <p:cNvSpPr>
            <a:spLocks noGrp="1"/>
          </p:cNvSpPr>
          <p:nvPr>
            <p:ph type="body" idx="1"/>
          </p:nvPr>
        </p:nvSpPr>
        <p:spPr>
          <a:xfrm>
            <a:off x="839788" y="1764028"/>
            <a:ext cx="5157787" cy="513397"/>
          </a:xfrm>
        </p:spPr>
        <p:txBody>
          <a:bodyPr/>
          <a:lstStyle/>
          <a:p>
            <a:r>
              <a:rPr lang="en-US" dirty="0"/>
              <a:t>Backup Schedule</a:t>
            </a:r>
          </a:p>
        </p:txBody>
      </p:sp>
      <p:pic>
        <p:nvPicPr>
          <p:cNvPr id="10" name="Content Placeholder 9"/>
          <p:cNvPicPr>
            <a:picLocks noGrp="1" noChangeAspect="1"/>
          </p:cNvPicPr>
          <p:nvPr>
            <p:ph sz="half" idx="2"/>
          </p:nvPr>
        </p:nvPicPr>
        <p:blipFill>
          <a:blip r:embed="rId3"/>
          <a:stretch>
            <a:fillRect/>
          </a:stretch>
        </p:blipFill>
        <p:spPr>
          <a:xfrm>
            <a:off x="220716" y="2691448"/>
            <a:ext cx="5776860" cy="3709352"/>
          </a:xfrm>
          <a:prstGeom prst="rect">
            <a:avLst/>
          </a:prstGeom>
        </p:spPr>
      </p:pic>
      <p:sp>
        <p:nvSpPr>
          <p:cNvPr id="8" name="Text Placeholder 7"/>
          <p:cNvSpPr>
            <a:spLocks noGrp="1"/>
          </p:cNvSpPr>
          <p:nvPr>
            <p:ph type="body" sz="quarter" idx="3"/>
          </p:nvPr>
        </p:nvSpPr>
        <p:spPr>
          <a:xfrm>
            <a:off x="6172200" y="1764028"/>
            <a:ext cx="5183188" cy="525687"/>
          </a:xfrm>
        </p:spPr>
        <p:txBody>
          <a:bodyPr/>
          <a:lstStyle/>
          <a:p>
            <a:r>
              <a:rPr lang="en-US" dirty="0"/>
              <a:t>Retention Policy</a:t>
            </a:r>
          </a:p>
        </p:txBody>
      </p:sp>
      <p:pic>
        <p:nvPicPr>
          <p:cNvPr id="11" name="Content Placeholder 10"/>
          <p:cNvPicPr>
            <a:picLocks noGrp="1" noChangeAspect="1"/>
          </p:cNvPicPr>
          <p:nvPr>
            <p:ph sz="quarter" idx="4"/>
          </p:nvPr>
        </p:nvPicPr>
        <p:blipFill>
          <a:blip r:embed="rId4"/>
          <a:stretch>
            <a:fillRect/>
          </a:stretch>
        </p:blipFill>
        <p:spPr>
          <a:xfrm>
            <a:off x="6172199" y="2683292"/>
            <a:ext cx="5789561" cy="3717507"/>
          </a:xfrm>
          <a:prstGeom prst="rect">
            <a:avLst/>
          </a:prstGeom>
        </p:spPr>
      </p:pic>
    </p:spTree>
    <p:extLst>
      <p:ext uri="{BB962C8B-B14F-4D97-AF65-F5344CB8AC3E}">
        <p14:creationId xmlns:p14="http://schemas.microsoft.com/office/powerpoint/2010/main" val="1797816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36418" y="1701521"/>
            <a:ext cx="5118363" cy="3562533"/>
          </a:xfrm>
          <a:prstGeom prst="rect">
            <a:avLst/>
          </a:prstGeom>
        </p:spPr>
      </p:pic>
      <p:sp>
        <p:nvSpPr>
          <p:cNvPr id="2" name="Title 1"/>
          <p:cNvSpPr>
            <a:spLocks noGrp="1"/>
          </p:cNvSpPr>
          <p:nvPr>
            <p:ph type="title"/>
          </p:nvPr>
        </p:nvSpPr>
        <p:spPr/>
        <p:txBody>
          <a:bodyPr/>
          <a:lstStyle/>
          <a:p>
            <a:r>
              <a:rPr lang="en-US" dirty="0"/>
              <a:t>Cancelling Schedule and Removing Backups</a:t>
            </a:r>
          </a:p>
        </p:txBody>
      </p:sp>
      <p:pic>
        <p:nvPicPr>
          <p:cNvPr id="6" name="Content Placeholder 5"/>
          <p:cNvPicPr>
            <a:picLocks noGrp="1" noChangeAspect="1"/>
          </p:cNvPicPr>
          <p:nvPr>
            <p:ph idx="1"/>
          </p:nvPr>
        </p:nvPicPr>
        <p:blipFill>
          <a:blip r:embed="rId4"/>
          <a:stretch>
            <a:fillRect/>
          </a:stretch>
        </p:blipFill>
        <p:spPr>
          <a:xfrm>
            <a:off x="3351093" y="1491878"/>
            <a:ext cx="7684020" cy="4933950"/>
          </a:xfrm>
          <a:prstGeom prst="rect">
            <a:avLst/>
          </a:prstGeom>
        </p:spPr>
      </p:pic>
    </p:spTree>
    <p:extLst>
      <p:ext uri="{BB962C8B-B14F-4D97-AF65-F5344CB8AC3E}">
        <p14:creationId xmlns:p14="http://schemas.microsoft.com/office/powerpoint/2010/main" val="3827267879"/>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Microsoft Azure Backup Server v2</a:t>
            </a:r>
          </a:p>
        </p:txBody>
      </p:sp>
      <p:sp>
        <p:nvSpPr>
          <p:cNvPr id="6" name="Content Placeholder 5"/>
          <p:cNvSpPr>
            <a:spLocks noGrp="1"/>
          </p:cNvSpPr>
          <p:nvPr>
            <p:ph sz="half" idx="1"/>
          </p:nvPr>
        </p:nvSpPr>
        <p:spPr>
          <a:xfrm>
            <a:off x="223520" y="994299"/>
            <a:ext cx="5699760" cy="5254101"/>
          </a:xfrm>
        </p:spPr>
        <p:txBody>
          <a:bodyPr>
            <a:normAutofit fontScale="92500" lnSpcReduction="10000"/>
          </a:bodyPr>
          <a:lstStyle/>
          <a:p>
            <a:r>
              <a:rPr lang="en-US" dirty="0"/>
              <a:t>Protect application workloads:</a:t>
            </a:r>
          </a:p>
          <a:p>
            <a:pPr lvl="1"/>
            <a:r>
              <a:rPr lang="en-US" dirty="0"/>
              <a:t>Hyper-V VMs, Microsoft SQL Server, SharePoint Server, Microsoft Exchange and Windows clients</a:t>
            </a:r>
          </a:p>
          <a:p>
            <a:r>
              <a:rPr lang="en-US" dirty="0"/>
              <a:t>Backup To: </a:t>
            </a:r>
          </a:p>
          <a:p>
            <a:pPr lvl="1"/>
            <a:r>
              <a:rPr lang="en-US" dirty="0"/>
              <a:t>Disk (D2D), giving high RTOs for tier 1 workloads</a:t>
            </a:r>
          </a:p>
          <a:p>
            <a:pPr lvl="1"/>
            <a:r>
              <a:rPr lang="en-US" dirty="0"/>
              <a:t>Azure (D2D2C) for long term retention</a:t>
            </a:r>
          </a:p>
          <a:p>
            <a:pPr lvl="1"/>
            <a:r>
              <a:rPr lang="en-US" dirty="0"/>
              <a:t>Modern Backup Storage technology (MABS v2) store backups: </a:t>
            </a:r>
          </a:p>
          <a:p>
            <a:pPr lvl="2"/>
            <a:r>
              <a:rPr lang="en-US" dirty="0"/>
              <a:t>Using Resilient File System (</a:t>
            </a:r>
            <a:r>
              <a:rPr lang="en-US" dirty="0" err="1"/>
              <a:t>ReFS</a:t>
            </a:r>
            <a:r>
              <a:rPr lang="en-US" dirty="0"/>
              <a:t>) block-cloning technology to store incremental backups, </a:t>
            </a:r>
          </a:p>
          <a:p>
            <a:pPr lvl="2"/>
            <a:r>
              <a:rPr lang="en-US" dirty="0"/>
              <a:t>MABS v2 significantly improves storage usage and performance. </a:t>
            </a:r>
            <a:endParaRPr lang="en-US" b="1" dirty="0"/>
          </a:p>
          <a:p>
            <a:pPr marL="0" indent="0">
              <a:buNone/>
            </a:pPr>
            <a:r>
              <a:rPr lang="en-US" sz="1900" dirty="0"/>
              <a:t>Note: VMware is supported only in testing if Azure Backup Server is deployed on Windows 2016</a:t>
            </a:r>
          </a:p>
        </p:txBody>
      </p:sp>
      <p:sp>
        <p:nvSpPr>
          <p:cNvPr id="2" name="Content Placeholder 1"/>
          <p:cNvSpPr>
            <a:spLocks noGrp="1"/>
          </p:cNvSpPr>
          <p:nvPr>
            <p:ph sz="half" idx="2"/>
          </p:nvPr>
        </p:nvSpPr>
        <p:spPr>
          <a:xfrm>
            <a:off x="6344920" y="1124996"/>
            <a:ext cx="5699760" cy="5123404"/>
          </a:xfrm>
        </p:spPr>
        <p:txBody>
          <a:bodyPr>
            <a:noAutofit/>
          </a:bodyPr>
          <a:lstStyle/>
          <a:p>
            <a:r>
              <a:rPr lang="en-US" dirty="0">
                <a:highlight>
                  <a:srgbClr val="FFFF00"/>
                </a:highlight>
              </a:rPr>
              <a:t>Microsoft Azure Backup Server </a:t>
            </a:r>
            <a:r>
              <a:rPr lang="en-US" dirty="0"/>
              <a:t>(</a:t>
            </a:r>
            <a:r>
              <a:rPr lang="en-US" dirty="0">
                <a:highlight>
                  <a:srgbClr val="FFFF00"/>
                </a:highlight>
              </a:rPr>
              <a:t>MABS</a:t>
            </a:r>
            <a:r>
              <a:rPr lang="en-US" dirty="0"/>
              <a:t>) Deployment:</a:t>
            </a:r>
          </a:p>
          <a:p>
            <a:pPr lvl="1"/>
            <a:r>
              <a:rPr lang="en-US" dirty="0"/>
              <a:t>physical standalone server.</a:t>
            </a:r>
          </a:p>
          <a:p>
            <a:pPr lvl="1"/>
            <a:r>
              <a:rPr lang="en-US" dirty="0"/>
              <a:t>Hyper-V virtual machine</a:t>
            </a:r>
          </a:p>
          <a:p>
            <a:pPr lvl="1"/>
            <a:r>
              <a:rPr lang="en-US" dirty="0"/>
              <a:t>Windows virtual machine in VMWare</a:t>
            </a:r>
          </a:p>
          <a:p>
            <a:pPr lvl="2"/>
            <a:r>
              <a:rPr lang="en-US" sz="1800" dirty="0"/>
              <a:t>Physical standalone server	</a:t>
            </a:r>
          </a:p>
          <a:p>
            <a:pPr lvl="2"/>
            <a:r>
              <a:rPr lang="en-US" sz="1800" dirty="0"/>
              <a:t>Hyper-V virtual machine</a:t>
            </a:r>
          </a:p>
          <a:p>
            <a:pPr lvl="2"/>
            <a:r>
              <a:rPr lang="en-US" sz="1800" dirty="0"/>
              <a:t>Windows virtual machine in VMWare</a:t>
            </a:r>
          </a:p>
          <a:p>
            <a:pPr lvl="1"/>
            <a:r>
              <a:rPr lang="en-US" dirty="0"/>
              <a:t>An Azure virtual machine - back up cloud workloads running as Azure virtual machines.</a:t>
            </a:r>
          </a:p>
          <a:p>
            <a:endParaRPr lang="en-US" dirty="0"/>
          </a:p>
        </p:txBody>
      </p:sp>
      <p:sp>
        <p:nvSpPr>
          <p:cNvPr id="3" name="Rectangle 2"/>
          <p:cNvSpPr/>
          <p:nvPr/>
        </p:nvSpPr>
        <p:spPr>
          <a:xfrm>
            <a:off x="509100" y="6141317"/>
            <a:ext cx="10286261" cy="70788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Docs: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https://azure.microsoft.com/en-us/blog/announcing-microsoft-azure-backup-server/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Download: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https://www.microsoft.com/en-us/download/details.aspx?id=55269</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p:cNvSpPr/>
          <p:nvPr/>
        </p:nvSpPr>
        <p:spPr>
          <a:xfrm>
            <a:off x="6506345" y="5187210"/>
            <a:ext cx="5092823"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2060"/>
                </a:solidFill>
                <a:effectLst/>
                <a:highlight>
                  <a:srgbClr val="00FF00"/>
                </a:highlight>
                <a:uLnTx/>
                <a:uFillTx/>
                <a:latin typeface="Calibri" panose="020F0502020204030204"/>
                <a:ea typeface="+mn-ea"/>
                <a:cs typeface="+mn-cs"/>
              </a:rPr>
              <a:t>Disks for backup storage pool: 1.5 times size of data to be protected </a:t>
            </a:r>
          </a:p>
        </p:txBody>
      </p:sp>
    </p:spTree>
    <p:extLst>
      <p:ext uri="{BB962C8B-B14F-4D97-AF65-F5344CB8AC3E}">
        <p14:creationId xmlns:p14="http://schemas.microsoft.com/office/powerpoint/2010/main" val="1513991446"/>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Documentation / More Info…</a:t>
            </a:r>
          </a:p>
        </p:txBody>
      </p:sp>
      <p:sp>
        <p:nvSpPr>
          <p:cNvPr id="3" name="Rectangle 2"/>
          <p:cNvSpPr/>
          <p:nvPr/>
        </p:nvSpPr>
        <p:spPr>
          <a:xfrm>
            <a:off x="486229" y="1296965"/>
            <a:ext cx="11546114" cy="34163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Calibri" panose="020F0502020204030204"/>
                <a:ea typeface="+mn-ea"/>
                <a:cs typeface="+mn-cs"/>
              </a:rPr>
              <a:t>Azure Key Vault:</a:t>
            </a:r>
            <a:endParaRPr kumimoji="0" lang="en-US" sz="4800" b="1"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https://docs.microsoft.com/en-us/azure/key-vault/</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Calibri" panose="020F0502020204030204"/>
                <a:ea typeface="+mn-ea"/>
                <a:cs typeface="+mn-cs"/>
              </a:rPr>
              <a:t>Azure Backup: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https://docs.microsoft.com/en-us/azure/backup/</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293617439"/>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p:cNvSpPr>
            <a:spLocks noGrp="1"/>
          </p:cNvSpPr>
          <p:nvPr>
            <p:ph type="title"/>
          </p:nvPr>
        </p:nvSpPr>
        <p:spPr/>
        <p:txBody>
          <a:bodyPr/>
          <a:lstStyle/>
          <a:p>
            <a:r>
              <a:rPr lang="en-US" dirty="0">
                <a:solidFill>
                  <a:schemeClr val="accent1"/>
                </a:solidFill>
              </a:rPr>
              <a:t>StorSimple Supported workloads</a:t>
            </a:r>
          </a:p>
        </p:txBody>
      </p:sp>
      <p:sp>
        <p:nvSpPr>
          <p:cNvPr id="36" name="TextBox 35"/>
          <p:cNvSpPr txBox="1"/>
          <p:nvPr/>
        </p:nvSpPr>
        <p:spPr>
          <a:xfrm>
            <a:off x="333650" y="396817"/>
            <a:ext cx="7622965" cy="452507"/>
          </a:xfrm>
          <a:prstGeom prst="rect">
            <a:avLst/>
          </a:prstGeom>
          <a:noFill/>
          <a:ln>
            <a:noFill/>
          </a:ln>
        </p:spPr>
        <p:txBody>
          <a:bodyPr wrap="square" lIns="0" tIns="143428" rIns="179285" bIns="143428" rtlCol="0" anchor="b" anchorCtr="0">
            <a:noAutofit/>
          </a:bodyPr>
          <a:lstStyle/>
          <a:p>
            <a:pPr marL="0" marR="0" lvl="0" indent="0" algn="l" defTabSz="896386" rtl="0" eaLnBrk="1" fontAlgn="auto" latinLnBrk="0" hangingPunct="1">
              <a:lnSpc>
                <a:spcPct val="100000"/>
              </a:lnSpc>
              <a:spcBef>
                <a:spcPts val="1568"/>
              </a:spcBef>
              <a:spcAft>
                <a:spcPts val="588"/>
              </a:spcAft>
              <a:buClrTx/>
              <a:buSzTx/>
              <a:buFontTx/>
              <a:buNone/>
              <a:tabLst/>
              <a:defRPr/>
            </a:pPr>
            <a:r>
              <a:rPr kumimoji="0" lang="en-US" sz="1961" b="0" i="0" u="none" strike="noStrike" kern="0" cap="none" spc="0" normalizeH="0" baseline="0" noProof="0" dirty="0">
                <a:ln>
                  <a:noFill/>
                </a:ln>
                <a:solidFill>
                  <a:srgbClr val="5B9BD5"/>
                </a:solidFill>
                <a:effectLst/>
                <a:uLnTx/>
                <a:uFillTx/>
                <a:latin typeface="Segoe UI" panose="020B0502040204020203" pitchFamily="34" charset="0"/>
                <a:ea typeface="+mn-ea"/>
                <a:cs typeface="Segoe UI" panose="020B0502040204020203" pitchFamily="34" charset="0"/>
              </a:rPr>
              <a:t>How customers benefit</a:t>
            </a:r>
          </a:p>
        </p:txBody>
      </p:sp>
      <p:cxnSp>
        <p:nvCxnSpPr>
          <p:cNvPr id="32" name="Straight Connector 31"/>
          <p:cNvCxnSpPr/>
          <p:nvPr/>
        </p:nvCxnSpPr>
        <p:spPr>
          <a:xfrm>
            <a:off x="710959" y="4060019"/>
            <a:ext cx="10770084"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985770" y="4228625"/>
            <a:ext cx="0" cy="1777908"/>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135" y="4090940"/>
            <a:ext cx="4309406"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0078D7"/>
                </a:solidFill>
                <a:effectLst/>
                <a:uLnTx/>
                <a:uFillTx/>
                <a:latin typeface="Segoe UI Semibold" panose="020B0702040204020203" pitchFamily="34" charset="0"/>
                <a:ea typeface="Segoe UI Symbol" panose="020B0502040204020203" pitchFamily="34" charset="0"/>
                <a:cs typeface="Segoe UI Semibold" panose="020B0702040204020203" pitchFamily="34" charset="0"/>
              </a:rPr>
              <a:t>Capacity driven workloads</a:t>
            </a:r>
          </a:p>
        </p:txBody>
      </p:sp>
      <p:sp>
        <p:nvSpPr>
          <p:cNvPr id="37" name="TextBox 36"/>
          <p:cNvSpPr txBox="1"/>
          <p:nvPr/>
        </p:nvSpPr>
        <p:spPr>
          <a:xfrm>
            <a:off x="6096000" y="4090940"/>
            <a:ext cx="4328081"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0078D7"/>
                </a:solidFill>
                <a:effectLst/>
                <a:uLnTx/>
                <a:uFillTx/>
                <a:latin typeface="Segoe UI Semibold" panose="020B0702040204020203" pitchFamily="34" charset="0"/>
                <a:ea typeface="Segoe UI Symbol" panose="020B0502040204020203" pitchFamily="34" charset="0"/>
                <a:cs typeface="Segoe UI Semibold" panose="020B0702040204020203" pitchFamily="34" charset="0"/>
              </a:rPr>
              <a:t>Traditional on-premises workloads</a:t>
            </a:r>
          </a:p>
        </p:txBody>
      </p:sp>
      <p:sp>
        <p:nvSpPr>
          <p:cNvPr id="38" name="TextBox 37"/>
          <p:cNvSpPr txBox="1"/>
          <p:nvPr/>
        </p:nvSpPr>
        <p:spPr>
          <a:xfrm>
            <a:off x="552935" y="1923663"/>
            <a:ext cx="4328081"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0078D7"/>
                </a:solidFill>
                <a:effectLst/>
                <a:uLnTx/>
                <a:uFillTx/>
                <a:latin typeface="Segoe UI Semibold" panose="020B0702040204020203" pitchFamily="34" charset="0"/>
                <a:ea typeface="Segoe UI Symbol" panose="020B0502040204020203" pitchFamily="34" charset="0"/>
                <a:cs typeface="Segoe UI Semibold" panose="020B0702040204020203" pitchFamily="34" charset="0"/>
              </a:rPr>
              <a:t>Infrastructure on-demand workloads</a:t>
            </a:r>
          </a:p>
        </p:txBody>
      </p:sp>
      <p:pic>
        <p:nvPicPr>
          <p:cNvPr id="40" name="Picture 39"/>
          <p:cNvPicPr>
            <a:picLocks noChangeAspect="1"/>
          </p:cNvPicPr>
          <p:nvPr/>
        </p:nvPicPr>
        <p:blipFill rotWithShape="1">
          <a:blip r:embed="rId3">
            <a:duotone>
              <a:schemeClr val="accent1">
                <a:shade val="45000"/>
                <a:satMod val="135000"/>
              </a:schemeClr>
              <a:prstClr val="white"/>
            </a:duotone>
          </a:blip>
          <a:srcRect l="44258" t="-5824" r="34997" b="59015"/>
          <a:stretch/>
        </p:blipFill>
        <p:spPr>
          <a:xfrm>
            <a:off x="8553325" y="4764451"/>
            <a:ext cx="1251732" cy="791495"/>
          </a:xfrm>
          <a:prstGeom prst="rect">
            <a:avLst/>
          </a:prstGeom>
        </p:spPr>
      </p:pic>
      <p:sp>
        <p:nvSpPr>
          <p:cNvPr id="41" name="Rectangle 40"/>
          <p:cNvSpPr/>
          <p:nvPr/>
        </p:nvSpPr>
        <p:spPr bwMode="auto">
          <a:xfrm>
            <a:off x="10194969" y="4786413"/>
            <a:ext cx="875081" cy="720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42" name="Picture 2" descr="http://thomaslarock.com/wp-content/uploads/2011/12/SQL-Server-2012.png?e934c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0345" y="4897420"/>
            <a:ext cx="704056" cy="57865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4092009" y="5536735"/>
            <a:ext cx="1555425"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Archives</a:t>
            </a:r>
          </a:p>
        </p:txBody>
      </p:sp>
      <p:sp>
        <p:nvSpPr>
          <p:cNvPr id="44" name="TextBox 43"/>
          <p:cNvSpPr txBox="1"/>
          <p:nvPr/>
        </p:nvSpPr>
        <p:spPr>
          <a:xfrm>
            <a:off x="1178160" y="3500839"/>
            <a:ext cx="1517280" cy="402612"/>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DR</a:t>
            </a:r>
          </a:p>
        </p:txBody>
      </p:sp>
      <p:sp>
        <p:nvSpPr>
          <p:cNvPr id="45" name="TextBox 44"/>
          <p:cNvSpPr txBox="1"/>
          <p:nvPr/>
        </p:nvSpPr>
        <p:spPr>
          <a:xfrm>
            <a:off x="3814400" y="3500839"/>
            <a:ext cx="1646327" cy="402612"/>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Search / Data mining</a:t>
            </a:r>
          </a:p>
        </p:txBody>
      </p:sp>
      <p:sp>
        <p:nvSpPr>
          <p:cNvPr id="48" name="TextBox 47"/>
          <p:cNvSpPr txBox="1"/>
          <p:nvPr/>
        </p:nvSpPr>
        <p:spPr>
          <a:xfrm>
            <a:off x="6486414" y="3500839"/>
            <a:ext cx="1646327" cy="402612"/>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Dev / Test</a:t>
            </a:r>
          </a:p>
        </p:txBody>
      </p:sp>
      <p:sp>
        <p:nvSpPr>
          <p:cNvPr id="49" name="TextBox 48"/>
          <p:cNvSpPr txBox="1"/>
          <p:nvPr/>
        </p:nvSpPr>
        <p:spPr>
          <a:xfrm>
            <a:off x="9224800" y="3500839"/>
            <a:ext cx="1646327" cy="402612"/>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Cloud apps</a:t>
            </a:r>
          </a:p>
        </p:txBody>
      </p:sp>
      <p:sp>
        <p:nvSpPr>
          <p:cNvPr id="50" name="TextBox 49"/>
          <p:cNvSpPr txBox="1"/>
          <p:nvPr/>
        </p:nvSpPr>
        <p:spPr>
          <a:xfrm>
            <a:off x="789981" y="5536735"/>
            <a:ext cx="1600644"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File shares</a:t>
            </a:r>
          </a:p>
        </p:txBody>
      </p:sp>
      <p:sp>
        <p:nvSpPr>
          <p:cNvPr id="51" name="TextBox 50"/>
          <p:cNvSpPr txBox="1"/>
          <p:nvPr/>
        </p:nvSpPr>
        <p:spPr>
          <a:xfrm>
            <a:off x="2409820" y="5536735"/>
            <a:ext cx="1646327"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Collaboration</a:t>
            </a:r>
          </a:p>
        </p:txBody>
      </p:sp>
      <p:sp>
        <p:nvSpPr>
          <p:cNvPr id="52" name="TextBox 51"/>
          <p:cNvSpPr txBox="1"/>
          <p:nvPr/>
        </p:nvSpPr>
        <p:spPr>
          <a:xfrm>
            <a:off x="6805946" y="5536735"/>
            <a:ext cx="1646327"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VM workloads</a:t>
            </a:r>
          </a:p>
        </p:txBody>
      </p:sp>
      <p:sp>
        <p:nvSpPr>
          <p:cNvPr id="53" name="TextBox 52"/>
          <p:cNvSpPr txBox="1"/>
          <p:nvPr/>
        </p:nvSpPr>
        <p:spPr>
          <a:xfrm>
            <a:off x="8382575" y="5536735"/>
            <a:ext cx="1646327"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SharePoint</a:t>
            </a:r>
          </a:p>
        </p:txBody>
      </p:sp>
      <p:sp>
        <p:nvSpPr>
          <p:cNvPr id="54" name="TextBox 53"/>
          <p:cNvSpPr txBox="1"/>
          <p:nvPr/>
        </p:nvSpPr>
        <p:spPr>
          <a:xfrm>
            <a:off x="9793162" y="5536735"/>
            <a:ext cx="1646327"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SQL Server</a:t>
            </a:r>
          </a:p>
        </p:txBody>
      </p:sp>
      <p:pic>
        <p:nvPicPr>
          <p:cNvPr id="55" name="Picture 54"/>
          <p:cNvPicPr>
            <a:picLocks noChangeAspect="1"/>
          </p:cNvPicPr>
          <p:nvPr/>
        </p:nvPicPr>
        <p:blipFill>
          <a:blip r:embed="rId5">
            <a:grayscl/>
          </a:blip>
          <a:stretch>
            <a:fillRect/>
          </a:stretch>
        </p:blipFill>
        <p:spPr>
          <a:xfrm>
            <a:off x="6878663" y="5269680"/>
            <a:ext cx="1472854" cy="346553"/>
          </a:xfrm>
          <a:prstGeom prst="rect">
            <a:avLst/>
          </a:prstGeom>
        </p:spPr>
      </p:pic>
      <p:pic>
        <p:nvPicPr>
          <p:cNvPr id="56" name="Picture 55"/>
          <p:cNvPicPr>
            <a:picLocks noChangeAspect="1"/>
          </p:cNvPicPr>
          <p:nvPr/>
        </p:nvPicPr>
        <p:blipFill>
          <a:blip r:embed="rId6"/>
          <a:stretch>
            <a:fillRect/>
          </a:stretch>
        </p:blipFill>
        <p:spPr>
          <a:xfrm>
            <a:off x="7678658" y="5096134"/>
            <a:ext cx="555916" cy="90614"/>
          </a:xfrm>
          <a:prstGeom prst="rect">
            <a:avLst/>
          </a:prstGeom>
        </p:spPr>
      </p:pic>
      <p:pic>
        <p:nvPicPr>
          <p:cNvPr id="57" name="Picture 56"/>
          <p:cNvPicPr>
            <a:picLocks noChangeAspect="1"/>
          </p:cNvPicPr>
          <p:nvPr/>
        </p:nvPicPr>
        <p:blipFill>
          <a:blip r:embed="rId7">
            <a:grayscl/>
          </a:blip>
          <a:stretch>
            <a:fillRect/>
          </a:stretch>
        </p:blipFill>
        <p:spPr>
          <a:xfrm>
            <a:off x="6888463" y="4738125"/>
            <a:ext cx="589473" cy="509090"/>
          </a:xfrm>
          <a:prstGeom prst="rect">
            <a:avLst/>
          </a:prstGeom>
        </p:spPr>
      </p:pic>
      <p:pic>
        <p:nvPicPr>
          <p:cNvPr id="134" name="Picture 133"/>
          <p:cNvPicPr>
            <a:picLocks noChangeAspect="1"/>
          </p:cNvPicPr>
          <p:nvPr/>
        </p:nvPicPr>
        <p:blipFill>
          <a:blip r:embed="rId8"/>
          <a:stretch>
            <a:fillRect/>
          </a:stretch>
        </p:blipFill>
        <p:spPr>
          <a:xfrm>
            <a:off x="4577796" y="5007171"/>
            <a:ext cx="600810" cy="444683"/>
          </a:xfrm>
          <a:prstGeom prst="rect">
            <a:avLst/>
          </a:prstGeom>
        </p:spPr>
      </p:pic>
      <p:pic>
        <p:nvPicPr>
          <p:cNvPr id="135" name="Picture 134"/>
          <p:cNvPicPr>
            <a:picLocks noChangeAspect="1"/>
          </p:cNvPicPr>
          <p:nvPr/>
        </p:nvPicPr>
        <p:blipFill>
          <a:blip r:embed="rId9"/>
          <a:stretch>
            <a:fillRect/>
          </a:stretch>
        </p:blipFill>
        <p:spPr>
          <a:xfrm>
            <a:off x="3018009" y="5006843"/>
            <a:ext cx="460896" cy="469388"/>
          </a:xfrm>
          <a:prstGeom prst="rect">
            <a:avLst/>
          </a:prstGeom>
        </p:spPr>
      </p:pic>
      <p:pic>
        <p:nvPicPr>
          <p:cNvPr id="7" name="Picture 6"/>
          <p:cNvPicPr>
            <a:picLocks noChangeAspect="1"/>
          </p:cNvPicPr>
          <p:nvPr/>
        </p:nvPicPr>
        <p:blipFill>
          <a:blip r:embed="rId10"/>
          <a:stretch>
            <a:fillRect/>
          </a:stretch>
        </p:blipFill>
        <p:spPr>
          <a:xfrm>
            <a:off x="1290179" y="5011289"/>
            <a:ext cx="600810" cy="436448"/>
          </a:xfrm>
          <a:prstGeom prst="rect">
            <a:avLst/>
          </a:prstGeom>
        </p:spPr>
      </p:pic>
      <p:pic>
        <p:nvPicPr>
          <p:cNvPr id="9" name="Picture 8"/>
          <p:cNvPicPr>
            <a:picLocks noChangeAspect="1"/>
          </p:cNvPicPr>
          <p:nvPr/>
        </p:nvPicPr>
        <p:blipFill>
          <a:blip r:embed="rId11"/>
          <a:stretch>
            <a:fillRect/>
          </a:stretch>
        </p:blipFill>
        <p:spPr>
          <a:xfrm>
            <a:off x="9515177" y="2643286"/>
            <a:ext cx="1053476" cy="765843"/>
          </a:xfrm>
          <a:prstGeom prst="rect">
            <a:avLst/>
          </a:prstGeom>
        </p:spPr>
      </p:pic>
      <p:pic>
        <p:nvPicPr>
          <p:cNvPr id="10" name="Picture 9"/>
          <p:cNvPicPr>
            <a:picLocks noChangeAspect="1"/>
          </p:cNvPicPr>
          <p:nvPr/>
        </p:nvPicPr>
        <p:blipFill>
          <a:blip r:embed="rId12"/>
          <a:stretch>
            <a:fillRect/>
          </a:stretch>
        </p:blipFill>
        <p:spPr>
          <a:xfrm>
            <a:off x="7046207" y="2651521"/>
            <a:ext cx="526738" cy="732904"/>
          </a:xfrm>
          <a:prstGeom prst="rect">
            <a:avLst/>
          </a:prstGeom>
        </p:spPr>
      </p:pic>
      <p:pic>
        <p:nvPicPr>
          <p:cNvPr id="11" name="Picture 10"/>
          <p:cNvPicPr>
            <a:picLocks noChangeAspect="1"/>
          </p:cNvPicPr>
          <p:nvPr/>
        </p:nvPicPr>
        <p:blipFill>
          <a:blip r:embed="rId13"/>
          <a:stretch>
            <a:fillRect/>
          </a:stretch>
        </p:blipFill>
        <p:spPr>
          <a:xfrm>
            <a:off x="4370079" y="2684460"/>
            <a:ext cx="534968" cy="667025"/>
          </a:xfrm>
          <a:prstGeom prst="rect">
            <a:avLst/>
          </a:prstGeom>
        </p:spPr>
      </p:pic>
      <p:pic>
        <p:nvPicPr>
          <p:cNvPr id="12" name="Picture 11"/>
          <p:cNvPicPr>
            <a:picLocks noChangeAspect="1"/>
          </p:cNvPicPr>
          <p:nvPr/>
        </p:nvPicPr>
        <p:blipFill>
          <a:blip r:embed="rId14"/>
          <a:stretch>
            <a:fillRect/>
          </a:stretch>
        </p:blipFill>
        <p:spPr>
          <a:xfrm>
            <a:off x="1405946" y="2626816"/>
            <a:ext cx="1061706" cy="782313"/>
          </a:xfrm>
          <a:prstGeom prst="rect">
            <a:avLst/>
          </a:prstGeom>
        </p:spPr>
      </p:pic>
    </p:spTree>
    <p:extLst>
      <p:ext uri="{BB962C8B-B14F-4D97-AF65-F5344CB8AC3E}">
        <p14:creationId xmlns:p14="http://schemas.microsoft.com/office/powerpoint/2010/main" val="3759920188"/>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EXAM TIP!</a:t>
            </a:r>
          </a:p>
        </p:txBody>
      </p:sp>
      <p:sp>
        <p:nvSpPr>
          <p:cNvPr id="4" name="Text Placeholder 3"/>
          <p:cNvSpPr>
            <a:spLocks noGrp="1"/>
          </p:cNvSpPr>
          <p:nvPr>
            <p:ph type="body" sz="quarter" idx="11"/>
          </p:nvPr>
        </p:nvSpPr>
        <p:spPr/>
        <p:txBody>
          <a:bodyPr/>
          <a:lstStyle/>
          <a:p>
            <a:r>
              <a:rPr lang="en-US" dirty="0"/>
              <a:t>StorSimple uses iSCSI protocol to link data storage. This means that the storage that is in Azure is presented as locally attached iSCSI volumes.</a:t>
            </a:r>
          </a:p>
          <a:p>
            <a:endParaRPr lang="en-US" dirty="0"/>
          </a:p>
        </p:txBody>
      </p:sp>
    </p:spTree>
    <p:extLst>
      <p:ext uri="{BB962C8B-B14F-4D97-AF65-F5344CB8AC3E}">
        <p14:creationId xmlns:p14="http://schemas.microsoft.com/office/powerpoint/2010/main" val="132118132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487878" y="1903377"/>
            <a:ext cx="9144000" cy="41402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23"/>
            <a:endParaRPr lang="en-US" sz="1200" dirty="0">
              <a:solidFill>
                <a:srgbClr val="C0C0C0"/>
              </a:solidFill>
              <a:latin typeface="Verdana"/>
            </a:endParaRPr>
          </a:p>
        </p:txBody>
      </p:sp>
      <p:sp>
        <p:nvSpPr>
          <p:cNvPr id="2" name="Title 1"/>
          <p:cNvSpPr>
            <a:spLocks noGrp="1"/>
          </p:cNvSpPr>
          <p:nvPr>
            <p:ph type="title"/>
          </p:nvPr>
        </p:nvSpPr>
        <p:spPr>
          <a:xfrm>
            <a:off x="1725931" y="-10520"/>
            <a:ext cx="7886700" cy="1325563"/>
          </a:xfrm>
        </p:spPr>
        <p:txBody>
          <a:bodyPr>
            <a:normAutofit/>
          </a:bodyPr>
          <a:lstStyle/>
          <a:p>
            <a:r>
              <a:rPr lang="en-US" sz="2400" b="1" dirty="0"/>
              <a:t>Azure Backup Key Workloads</a:t>
            </a:r>
          </a:p>
        </p:txBody>
      </p:sp>
      <p:cxnSp>
        <p:nvCxnSpPr>
          <p:cNvPr id="13" name="Straight Connector 12"/>
          <p:cNvCxnSpPr/>
          <p:nvPr/>
        </p:nvCxnSpPr>
        <p:spPr>
          <a:xfrm>
            <a:off x="1559562" y="4405409"/>
            <a:ext cx="6379929" cy="6953"/>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655552" y="2267994"/>
            <a:ext cx="3438885" cy="387778"/>
          </a:xfrm>
          <a:prstGeom prst="rect">
            <a:avLst/>
          </a:prstGeom>
        </p:spPr>
        <p:txBody>
          <a:bodyPr vert="horz" wrap="square" lIns="109713" tIns="68570" rIns="109713" bIns="68570"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Clr>
                <a:srgbClr val="000000"/>
              </a:buClr>
            </a:pPr>
            <a:r>
              <a:rPr lang="en-US" sz="1800" u="sng" dirty="0">
                <a:solidFill>
                  <a:srgbClr val="0070C0"/>
                </a:solidFill>
                <a:latin typeface="Verdana"/>
              </a:rPr>
              <a:t>Specialized Workloads</a:t>
            </a:r>
          </a:p>
        </p:txBody>
      </p:sp>
      <p:sp>
        <p:nvSpPr>
          <p:cNvPr id="31" name="Text Placeholder 9"/>
          <p:cNvSpPr txBox="1">
            <a:spLocks/>
          </p:cNvSpPr>
          <p:nvPr/>
        </p:nvSpPr>
        <p:spPr>
          <a:xfrm>
            <a:off x="8059925" y="2223107"/>
            <a:ext cx="2352014" cy="637077"/>
          </a:xfrm>
          <a:prstGeom prst="rect">
            <a:avLst/>
          </a:prstGeom>
        </p:spPr>
        <p:txBody>
          <a:bodyPr vert="horz" wrap="square" lIns="109713" tIns="68570" rIns="109713" bIns="68570"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Clr>
                <a:srgbClr val="000000"/>
              </a:buClr>
            </a:pPr>
            <a:r>
              <a:rPr lang="en-US" sz="1800" u="sng" dirty="0">
                <a:solidFill>
                  <a:srgbClr val="0070C0"/>
                </a:solidFill>
                <a:latin typeface="Verdana"/>
              </a:rPr>
              <a:t>Virtual Machines</a:t>
            </a:r>
          </a:p>
        </p:txBody>
      </p:sp>
      <p:sp>
        <p:nvSpPr>
          <p:cNvPr id="32" name="Text Placeholder 9"/>
          <p:cNvSpPr txBox="1">
            <a:spLocks/>
          </p:cNvSpPr>
          <p:nvPr/>
        </p:nvSpPr>
        <p:spPr>
          <a:xfrm>
            <a:off x="4610577" y="2265516"/>
            <a:ext cx="2898602" cy="387778"/>
          </a:xfrm>
          <a:prstGeom prst="rect">
            <a:avLst/>
          </a:prstGeom>
        </p:spPr>
        <p:txBody>
          <a:bodyPr vert="horz" wrap="square" lIns="109713" tIns="68570" rIns="109713" bIns="68570"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a:buClr>
                <a:srgbClr val="000000"/>
              </a:buClr>
            </a:pPr>
            <a:r>
              <a:rPr lang="en-US" sz="1800" b="0" u="sng" dirty="0">
                <a:solidFill>
                  <a:srgbClr val="0070C0"/>
                </a:solidFill>
              </a:rPr>
              <a:t>File/Folders/Volumes</a:t>
            </a:r>
          </a:p>
        </p:txBody>
      </p:sp>
      <p:sp>
        <p:nvSpPr>
          <p:cNvPr id="36" name="TextBox 35"/>
          <p:cNvSpPr txBox="1"/>
          <p:nvPr/>
        </p:nvSpPr>
        <p:spPr>
          <a:xfrm>
            <a:off x="6195684" y="3973858"/>
            <a:ext cx="277025" cy="387768"/>
          </a:xfrm>
          <a:prstGeom prst="rect">
            <a:avLst/>
          </a:prstGeom>
          <a:noFill/>
        </p:spPr>
        <p:txBody>
          <a:bodyPr wrap="none" lIns="137141" tIns="109713" rIns="137141" bIns="109713" rtlCol="0">
            <a:spAutoFit/>
          </a:bodyPr>
          <a:lstStyle/>
          <a:p>
            <a:pPr>
              <a:lnSpc>
                <a:spcPct val="90000"/>
              </a:lnSpc>
              <a:spcAft>
                <a:spcPts val="450"/>
              </a:spcAft>
            </a:pPr>
            <a:endParaRPr lang="en-US" sz="1200" dirty="0">
              <a:solidFill>
                <a:srgbClr val="C0C0C0"/>
              </a:solidFill>
            </a:endParaRPr>
          </a:p>
        </p:txBody>
      </p:sp>
      <p:sp>
        <p:nvSpPr>
          <p:cNvPr id="22" name="Rectangle 21"/>
          <p:cNvSpPr/>
          <p:nvPr/>
        </p:nvSpPr>
        <p:spPr bwMode="auto">
          <a:xfrm>
            <a:off x="8049463" y="2588602"/>
            <a:ext cx="2051663" cy="132624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pPr>
            <a:r>
              <a:rPr lang="en-US" sz="2400" dirty="0">
                <a:solidFill>
                  <a:srgbClr val="002060"/>
                </a:solidFill>
                <a:latin typeface="Verdana"/>
              </a:rPr>
              <a:t>Windows</a:t>
            </a:r>
          </a:p>
          <a:p>
            <a:pPr marL="252109" indent="-252109" defTabSz="685577">
              <a:buFont typeface="Arial" panose="020B0604020202020204" pitchFamily="34" charset="0"/>
              <a:buChar char="•"/>
            </a:pPr>
            <a:r>
              <a:rPr lang="en-US" sz="2400" dirty="0">
                <a:solidFill>
                  <a:srgbClr val="002060"/>
                </a:solidFill>
                <a:latin typeface="Verdana"/>
              </a:rPr>
              <a:t>Linux</a:t>
            </a:r>
          </a:p>
        </p:txBody>
      </p:sp>
      <p:sp>
        <p:nvSpPr>
          <p:cNvPr id="37" name="Rectangle 36"/>
          <p:cNvSpPr/>
          <p:nvPr/>
        </p:nvSpPr>
        <p:spPr bwMode="auto">
          <a:xfrm>
            <a:off x="1725931" y="4468655"/>
            <a:ext cx="2884646" cy="120251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pPr>
            <a:r>
              <a:rPr lang="en-US" sz="2400" dirty="0">
                <a:solidFill>
                  <a:srgbClr val="002060"/>
                </a:solidFill>
                <a:latin typeface="Verdana"/>
              </a:rPr>
              <a:t>Hyper-V</a:t>
            </a:r>
          </a:p>
          <a:p>
            <a:pPr marL="252109" indent="-252109" defTabSz="685577">
              <a:buFont typeface="Arial" panose="020B0604020202020204" pitchFamily="34" charset="0"/>
              <a:buChar char="•"/>
            </a:pPr>
            <a:r>
              <a:rPr lang="en-US" sz="2400" dirty="0">
                <a:solidFill>
                  <a:srgbClr val="002060"/>
                </a:solidFill>
                <a:latin typeface="Verdana"/>
              </a:rPr>
              <a:t>Windows Server</a:t>
            </a:r>
          </a:p>
        </p:txBody>
      </p:sp>
      <p:sp>
        <p:nvSpPr>
          <p:cNvPr id="38" name="Rectangle 37"/>
          <p:cNvSpPr/>
          <p:nvPr/>
        </p:nvSpPr>
        <p:spPr bwMode="auto">
          <a:xfrm>
            <a:off x="4756698" y="2677148"/>
            <a:ext cx="2879579" cy="123769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pPr>
            <a:r>
              <a:rPr lang="en-US" sz="2400" dirty="0">
                <a:solidFill>
                  <a:srgbClr val="002060"/>
                </a:solidFill>
                <a:latin typeface="Verdana"/>
              </a:rPr>
              <a:t>Windows Server</a:t>
            </a:r>
          </a:p>
          <a:p>
            <a:pPr marL="252109" indent="-252109" defTabSz="685577">
              <a:buFont typeface="Arial" panose="020B0604020202020204" pitchFamily="34" charset="0"/>
              <a:buChar char="•"/>
            </a:pPr>
            <a:r>
              <a:rPr lang="en-US" sz="2400" dirty="0">
                <a:solidFill>
                  <a:srgbClr val="002060"/>
                </a:solidFill>
                <a:latin typeface="Verdana"/>
              </a:rPr>
              <a:t>Windows</a:t>
            </a:r>
          </a:p>
        </p:txBody>
      </p:sp>
      <p:sp>
        <p:nvSpPr>
          <p:cNvPr id="39" name="Rectangle 38"/>
          <p:cNvSpPr/>
          <p:nvPr/>
        </p:nvSpPr>
        <p:spPr bwMode="auto">
          <a:xfrm>
            <a:off x="4783425" y="4471112"/>
            <a:ext cx="3205739" cy="120005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pPr>
            <a:r>
              <a:rPr lang="en-US" sz="2400" dirty="0">
                <a:solidFill>
                  <a:srgbClr val="002060"/>
                </a:solidFill>
                <a:latin typeface="Verdana"/>
              </a:rPr>
              <a:t>Microsoft Azure</a:t>
            </a:r>
          </a:p>
          <a:p>
            <a:pPr marL="252109" indent="-252109" defTabSz="685577">
              <a:buFont typeface="Arial" panose="020B0604020202020204" pitchFamily="34" charset="0"/>
              <a:buChar char="•"/>
            </a:pPr>
            <a:r>
              <a:rPr lang="en-US" sz="2400" dirty="0">
                <a:solidFill>
                  <a:srgbClr val="002060"/>
                </a:solidFill>
                <a:latin typeface="Verdana"/>
              </a:rPr>
              <a:t>VMware</a:t>
            </a:r>
          </a:p>
        </p:txBody>
      </p:sp>
      <p:sp>
        <p:nvSpPr>
          <p:cNvPr id="40" name="Rectangle 39"/>
          <p:cNvSpPr/>
          <p:nvPr/>
        </p:nvSpPr>
        <p:spPr bwMode="auto">
          <a:xfrm>
            <a:off x="1867327" y="2677147"/>
            <a:ext cx="2432437" cy="166951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pPr>
            <a:r>
              <a:rPr lang="en-US" sz="2400" dirty="0">
                <a:solidFill>
                  <a:srgbClr val="002060"/>
                </a:solidFill>
                <a:latin typeface="Verdana"/>
              </a:rPr>
              <a:t>Exchange</a:t>
            </a:r>
          </a:p>
          <a:p>
            <a:pPr marL="252109" indent="-252109" defTabSz="685577">
              <a:buFont typeface="Arial" panose="020B0604020202020204" pitchFamily="34" charset="0"/>
              <a:buChar char="•"/>
            </a:pPr>
            <a:r>
              <a:rPr lang="en-US" sz="2400" dirty="0">
                <a:solidFill>
                  <a:srgbClr val="002060"/>
                </a:solidFill>
                <a:latin typeface="Verdana"/>
              </a:rPr>
              <a:t>SharePoint</a:t>
            </a:r>
          </a:p>
          <a:p>
            <a:pPr marL="252109" indent="-252109" defTabSz="685577">
              <a:buFont typeface="Arial" panose="020B0604020202020204" pitchFamily="34" charset="0"/>
              <a:buChar char="•"/>
            </a:pPr>
            <a:r>
              <a:rPr lang="en-US" sz="2400" dirty="0">
                <a:solidFill>
                  <a:srgbClr val="002060"/>
                </a:solidFill>
                <a:latin typeface="Verdana"/>
              </a:rPr>
              <a:t>SQL Server</a:t>
            </a:r>
          </a:p>
        </p:txBody>
      </p:sp>
    </p:spTree>
    <p:extLst>
      <p:ext uri="{BB962C8B-B14F-4D97-AF65-F5344CB8AC3E}">
        <p14:creationId xmlns:p14="http://schemas.microsoft.com/office/powerpoint/2010/main" val="2359457399"/>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26" spc="-38" dirty="0">
                <a:solidFill>
                  <a:schemeClr val="tx1"/>
                </a:solidFill>
              </a:rPr>
              <a:t>How It Works: Azure Backup Server </a:t>
            </a:r>
            <a:endParaRPr lang="en-US" sz="2426" dirty="0">
              <a:solidFill>
                <a:schemeClr val="tx1"/>
              </a:solidFill>
            </a:endParaRPr>
          </a:p>
        </p:txBody>
      </p:sp>
      <p:sp>
        <p:nvSpPr>
          <p:cNvPr id="17" name="Rectangle 16"/>
          <p:cNvSpPr/>
          <p:nvPr/>
        </p:nvSpPr>
        <p:spPr bwMode="auto">
          <a:xfrm>
            <a:off x="3506324" y="1823401"/>
            <a:ext cx="1407797" cy="1280198"/>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1" compatLnSpc="1">
            <a:prstTxWarp prst="textNoShape">
              <a:avLst/>
            </a:prstTxWarp>
          </a:bodyPr>
          <a:lstStyle/>
          <a:p>
            <a:pPr algn="ctr" defTabSz="685445"/>
            <a:endParaRPr lang="en-US" sz="2059" dirty="0">
              <a:gradFill>
                <a:gsLst>
                  <a:gs pos="0">
                    <a:srgbClr val="FFFFFF"/>
                  </a:gs>
                  <a:gs pos="100000">
                    <a:srgbClr val="FFFFFF"/>
                  </a:gs>
                </a:gsLst>
                <a:lin ang="5400000" scaled="0"/>
              </a:gradFill>
              <a:latin typeface="Segoe UI"/>
            </a:endParaRPr>
          </a:p>
        </p:txBody>
      </p:sp>
      <p:sp>
        <p:nvSpPr>
          <p:cNvPr id="18" name="TextBox 17"/>
          <p:cNvSpPr txBox="1"/>
          <p:nvPr/>
        </p:nvSpPr>
        <p:spPr>
          <a:xfrm>
            <a:off x="4926329" y="4462168"/>
            <a:ext cx="3615996" cy="489954"/>
          </a:xfrm>
          <a:prstGeom prst="rect">
            <a:avLst/>
          </a:prstGeom>
          <a:noFill/>
        </p:spPr>
        <p:txBody>
          <a:bodyPr wrap="square" lIns="81611" tIns="40805" rIns="81611" bIns="40805" rtlCol="0">
            <a:spAutoFit/>
          </a:bodyPr>
          <a:lstStyle/>
          <a:p>
            <a:pPr algn="ctr" defTabSz="685644"/>
            <a:r>
              <a:rPr lang="en-US" sz="1324" dirty="0">
                <a:solidFill>
                  <a:srgbClr val="0070C0"/>
                </a:solidFill>
                <a:latin typeface="Segoe UI"/>
              </a:rPr>
              <a:t>4. Schedule &amp; Back up </a:t>
            </a:r>
            <a:r>
              <a:rPr lang="en-GB" sz="1324" dirty="0">
                <a:solidFill>
                  <a:srgbClr val="0070C0"/>
                </a:solidFill>
                <a:latin typeface="Segoe UI"/>
              </a:rPr>
              <a:t>encrypted data</a:t>
            </a:r>
          </a:p>
          <a:p>
            <a:pPr algn="ctr" defTabSz="685644"/>
            <a:endParaRPr lang="en-US" sz="1324" dirty="0">
              <a:solidFill>
                <a:srgbClr val="0070C0"/>
              </a:solidFill>
              <a:latin typeface="Segoe UI"/>
            </a:endParaRPr>
          </a:p>
        </p:txBody>
      </p:sp>
      <p:sp>
        <p:nvSpPr>
          <p:cNvPr id="19" name="TextBox 18"/>
          <p:cNvSpPr txBox="1"/>
          <p:nvPr/>
        </p:nvSpPr>
        <p:spPr>
          <a:xfrm>
            <a:off x="2745807" y="3132123"/>
            <a:ext cx="1856476" cy="693728"/>
          </a:xfrm>
          <a:prstGeom prst="rect">
            <a:avLst/>
          </a:prstGeom>
          <a:noFill/>
        </p:spPr>
        <p:txBody>
          <a:bodyPr wrap="square" lIns="81611" tIns="40805" rIns="81611" bIns="40805" rtlCol="0">
            <a:spAutoFit/>
          </a:bodyPr>
          <a:lstStyle/>
          <a:p>
            <a:pPr defTabSz="685644"/>
            <a:r>
              <a:rPr lang="en-US" sz="1324" dirty="0">
                <a:solidFill>
                  <a:srgbClr val="000000"/>
                </a:solidFill>
                <a:latin typeface="Segoe UI"/>
              </a:rPr>
              <a:t>3. Install Azure Backup Server software</a:t>
            </a:r>
          </a:p>
        </p:txBody>
      </p:sp>
      <p:sp>
        <p:nvSpPr>
          <p:cNvPr id="20" name="TextBox 19"/>
          <p:cNvSpPr txBox="1"/>
          <p:nvPr/>
        </p:nvSpPr>
        <p:spPr>
          <a:xfrm>
            <a:off x="2099255" y="2182235"/>
            <a:ext cx="1233545" cy="897502"/>
          </a:xfrm>
          <a:prstGeom prst="rect">
            <a:avLst/>
          </a:prstGeom>
          <a:noFill/>
        </p:spPr>
        <p:txBody>
          <a:bodyPr wrap="square" lIns="81611" tIns="40805" rIns="81611" bIns="40805" rtlCol="0">
            <a:spAutoFit/>
          </a:bodyPr>
          <a:lstStyle/>
          <a:p>
            <a:pPr defTabSz="685644"/>
            <a:r>
              <a:rPr lang="en-US" sz="1324" dirty="0">
                <a:solidFill>
                  <a:srgbClr val="000000"/>
                </a:solidFill>
                <a:latin typeface="Segoe UI"/>
              </a:rPr>
              <a:t>1. Create Backup and Site Recovery Vault</a:t>
            </a:r>
          </a:p>
        </p:txBody>
      </p:sp>
      <p:cxnSp>
        <p:nvCxnSpPr>
          <p:cNvPr id="21" name="Straight Connector 20"/>
          <p:cNvCxnSpPr/>
          <p:nvPr/>
        </p:nvCxnSpPr>
        <p:spPr>
          <a:xfrm flipH="1">
            <a:off x="2769765" y="2184999"/>
            <a:ext cx="651793"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914121" y="2433512"/>
            <a:ext cx="2957719" cy="29988"/>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187528" y="1713706"/>
            <a:ext cx="3166490" cy="174367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65900" tIns="32951" rIns="65900" bIns="32951" numCol="1" anchor="b" anchorCtr="1" compatLnSpc="1">
            <a:prstTxWarp prst="textNoShape">
              <a:avLst/>
            </a:prstTxWarp>
          </a:bodyPr>
          <a:lstStyle/>
          <a:p>
            <a:pPr defTabSz="671965"/>
            <a:endParaRPr lang="en-US" sz="1297" dirty="0">
              <a:solidFill>
                <a:srgbClr val="FFFFFF"/>
              </a:solidFill>
              <a:latin typeface="Segoe UI"/>
            </a:endParaRPr>
          </a:p>
        </p:txBody>
      </p:sp>
      <p:cxnSp>
        <p:nvCxnSpPr>
          <p:cNvPr id="24" name="Straight Connector 23"/>
          <p:cNvCxnSpPr/>
          <p:nvPr/>
        </p:nvCxnSpPr>
        <p:spPr>
          <a:xfrm flipH="1" flipV="1">
            <a:off x="4716648" y="2668242"/>
            <a:ext cx="1211" cy="952976"/>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913917" y="3425457"/>
            <a:ext cx="3765324" cy="1347312"/>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253891" y="2043756"/>
            <a:ext cx="2665286" cy="296107"/>
          </a:xfrm>
          <a:prstGeom prst="rect">
            <a:avLst/>
          </a:prstGeom>
          <a:noFill/>
        </p:spPr>
        <p:txBody>
          <a:bodyPr wrap="square" rtlCol="0">
            <a:spAutoFit/>
          </a:bodyPr>
          <a:lstStyle/>
          <a:p>
            <a:pPr algn="ctr" defTabSz="685644"/>
            <a:r>
              <a:rPr lang="en-US" sz="1324" dirty="0">
                <a:solidFill>
                  <a:srgbClr val="000000"/>
                </a:solidFill>
                <a:latin typeface="Segoe UI"/>
              </a:rPr>
              <a:t>2. Register and configure Vault</a:t>
            </a:r>
          </a:p>
        </p:txBody>
      </p:sp>
      <p:cxnSp>
        <p:nvCxnSpPr>
          <p:cNvPr id="28" name="Straight Connector 96"/>
          <p:cNvCxnSpPr/>
          <p:nvPr/>
        </p:nvCxnSpPr>
        <p:spPr>
          <a:xfrm rot="10800000" flipV="1">
            <a:off x="4887905" y="3482405"/>
            <a:ext cx="3986280" cy="1549919"/>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964832" y="5032321"/>
            <a:ext cx="3909351" cy="489954"/>
          </a:xfrm>
          <a:prstGeom prst="rect">
            <a:avLst/>
          </a:prstGeom>
          <a:noFill/>
        </p:spPr>
        <p:txBody>
          <a:bodyPr wrap="square" lIns="81611" tIns="40805" rIns="81611" bIns="40805" rtlCol="0">
            <a:spAutoFit/>
          </a:bodyPr>
          <a:lstStyle/>
          <a:p>
            <a:pPr algn="ctr" defTabSz="685644"/>
            <a:r>
              <a:rPr lang="en-US" sz="1324" dirty="0">
                <a:solidFill>
                  <a:srgbClr val="7030A0"/>
                </a:solidFill>
                <a:latin typeface="Segoe UI"/>
              </a:rPr>
              <a:t>5. Recover to the same or a different server;</a:t>
            </a:r>
            <a:br>
              <a:rPr lang="en-US" sz="1324" dirty="0">
                <a:solidFill>
                  <a:srgbClr val="7030A0"/>
                </a:solidFill>
                <a:latin typeface="Segoe UI"/>
              </a:rPr>
            </a:br>
            <a:r>
              <a:rPr lang="en-US" sz="1324" dirty="0">
                <a:solidFill>
                  <a:srgbClr val="7030A0"/>
                </a:solidFill>
                <a:latin typeface="Segoe UI"/>
              </a:rPr>
              <a:t>On-</a:t>
            </a:r>
            <a:r>
              <a:rPr lang="en-US" sz="1324" dirty="0" err="1">
                <a:solidFill>
                  <a:srgbClr val="7030A0"/>
                </a:solidFill>
                <a:latin typeface="Segoe UI"/>
              </a:rPr>
              <a:t>Premisis</a:t>
            </a:r>
            <a:r>
              <a:rPr lang="en-US" sz="1324" dirty="0">
                <a:solidFill>
                  <a:srgbClr val="7030A0"/>
                </a:solidFill>
                <a:latin typeface="Segoe UI"/>
              </a:rPr>
              <a:t> or Azure VM</a:t>
            </a:r>
          </a:p>
        </p:txBody>
      </p:sp>
      <p:sp>
        <p:nvSpPr>
          <p:cNvPr id="30" name="Freeform 30"/>
          <p:cNvSpPr>
            <a:spLocks noEditPoints="1"/>
          </p:cNvSpPr>
          <p:nvPr/>
        </p:nvSpPr>
        <p:spPr bwMode="auto">
          <a:xfrm>
            <a:off x="8491300" y="2865181"/>
            <a:ext cx="470005" cy="51969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67223" tIns="33611" rIns="67223" bIns="33611" numCol="1" anchor="t" anchorCtr="0" compatLnSpc="1">
            <a:prstTxWarp prst="textNoShape">
              <a:avLst/>
            </a:prstTxWarp>
          </a:bodyPr>
          <a:lstStyle/>
          <a:p>
            <a:pPr defTabSz="685644"/>
            <a:endParaRPr lang="en-US" sz="1324">
              <a:solidFill>
                <a:srgbClr val="505050"/>
              </a:solidFill>
              <a:latin typeface="Segoe UI"/>
            </a:endParaRPr>
          </a:p>
        </p:txBody>
      </p:sp>
      <p:sp>
        <p:nvSpPr>
          <p:cNvPr id="31" name="Freeform 92"/>
          <p:cNvSpPr>
            <a:spLocks noEditPoints="1"/>
          </p:cNvSpPr>
          <p:nvPr/>
        </p:nvSpPr>
        <p:spPr bwMode="black">
          <a:xfrm>
            <a:off x="8830181" y="2970613"/>
            <a:ext cx="248102" cy="338038"/>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68573" tIns="34286" rIns="68573" bIns="34286" numCol="1" anchor="t" anchorCtr="0" compatLnSpc="1">
            <a:prstTxWarp prst="textNoShape">
              <a:avLst/>
            </a:prstTxWarp>
          </a:bodyPr>
          <a:lstStyle/>
          <a:p>
            <a:pPr defTabSz="685644"/>
            <a:endParaRPr lang="en-US" sz="1324" dirty="0">
              <a:solidFill>
                <a:srgbClr val="000000"/>
              </a:solidFill>
              <a:latin typeface="Segoe UI"/>
            </a:endParaRPr>
          </a:p>
        </p:txBody>
      </p:sp>
      <p:sp>
        <p:nvSpPr>
          <p:cNvPr id="32" name="Rectangle 31"/>
          <p:cNvSpPr/>
          <p:nvPr/>
        </p:nvSpPr>
        <p:spPr bwMode="auto">
          <a:xfrm>
            <a:off x="3654963" y="3618471"/>
            <a:ext cx="1271367" cy="1980855"/>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1" compatLnSpc="1">
            <a:prstTxWarp prst="textNoShape">
              <a:avLst/>
            </a:prstTxWarp>
          </a:bodyPr>
          <a:lstStyle/>
          <a:p>
            <a:pPr algn="ctr" defTabSz="685445"/>
            <a:endParaRPr lang="en-US" sz="2059" dirty="0">
              <a:gradFill>
                <a:gsLst>
                  <a:gs pos="0">
                    <a:srgbClr val="FFFFFF"/>
                  </a:gs>
                  <a:gs pos="100000">
                    <a:srgbClr val="FFFFFF"/>
                  </a:gs>
                </a:gsLst>
                <a:lin ang="5400000" scaled="0"/>
              </a:gradFill>
              <a:latin typeface="Segoe UI"/>
            </a:endParaRPr>
          </a:p>
        </p:txBody>
      </p:sp>
      <p:sp>
        <p:nvSpPr>
          <p:cNvPr id="34" name="Freeform 5"/>
          <p:cNvSpPr>
            <a:spLocks noEditPoints="1"/>
          </p:cNvSpPr>
          <p:nvPr/>
        </p:nvSpPr>
        <p:spPr bwMode="auto">
          <a:xfrm>
            <a:off x="4469248" y="4662755"/>
            <a:ext cx="200075" cy="442829"/>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49" name="Freeform 5"/>
          <p:cNvSpPr>
            <a:spLocks noEditPoints="1"/>
          </p:cNvSpPr>
          <p:nvPr/>
        </p:nvSpPr>
        <p:spPr bwMode="auto">
          <a:xfrm>
            <a:off x="3800521"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0" name="Freeform 5"/>
          <p:cNvSpPr>
            <a:spLocks noEditPoints="1"/>
          </p:cNvSpPr>
          <p:nvPr/>
        </p:nvSpPr>
        <p:spPr bwMode="auto">
          <a:xfrm>
            <a:off x="4024597"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1" name="Freeform 5"/>
          <p:cNvSpPr>
            <a:spLocks noEditPoints="1"/>
          </p:cNvSpPr>
          <p:nvPr/>
        </p:nvSpPr>
        <p:spPr bwMode="auto">
          <a:xfrm>
            <a:off x="4248671"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2" name="Freeform 5"/>
          <p:cNvSpPr>
            <a:spLocks noEditPoints="1"/>
          </p:cNvSpPr>
          <p:nvPr/>
        </p:nvSpPr>
        <p:spPr bwMode="auto">
          <a:xfrm>
            <a:off x="3793517"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3" name="Freeform 5"/>
          <p:cNvSpPr>
            <a:spLocks noEditPoints="1"/>
          </p:cNvSpPr>
          <p:nvPr/>
        </p:nvSpPr>
        <p:spPr bwMode="auto">
          <a:xfrm>
            <a:off x="4020305"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4" name="Freeform 5"/>
          <p:cNvSpPr>
            <a:spLocks noEditPoints="1"/>
          </p:cNvSpPr>
          <p:nvPr/>
        </p:nvSpPr>
        <p:spPr bwMode="auto">
          <a:xfrm>
            <a:off x="4247092"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5" name="Freeform 5"/>
          <p:cNvSpPr>
            <a:spLocks noEditPoints="1"/>
          </p:cNvSpPr>
          <p:nvPr/>
        </p:nvSpPr>
        <p:spPr bwMode="auto">
          <a:xfrm>
            <a:off x="4473879"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6" name="Freeform 5"/>
          <p:cNvSpPr>
            <a:spLocks noEditPoints="1"/>
          </p:cNvSpPr>
          <p:nvPr/>
        </p:nvSpPr>
        <p:spPr bwMode="auto">
          <a:xfrm>
            <a:off x="3793517" y="4662755"/>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7" name="Freeform 5"/>
          <p:cNvSpPr>
            <a:spLocks noEditPoints="1"/>
          </p:cNvSpPr>
          <p:nvPr/>
        </p:nvSpPr>
        <p:spPr bwMode="auto">
          <a:xfrm>
            <a:off x="4018760" y="4662755"/>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8" name="Freeform 5"/>
          <p:cNvSpPr>
            <a:spLocks noEditPoints="1"/>
          </p:cNvSpPr>
          <p:nvPr/>
        </p:nvSpPr>
        <p:spPr bwMode="auto">
          <a:xfrm>
            <a:off x="4244003" y="4662755"/>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9" name="Freeform 5"/>
          <p:cNvSpPr>
            <a:spLocks noEditPoints="1"/>
          </p:cNvSpPr>
          <p:nvPr/>
        </p:nvSpPr>
        <p:spPr bwMode="auto">
          <a:xfrm>
            <a:off x="4472747"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62" name="TextBox 61"/>
          <p:cNvSpPr txBox="1"/>
          <p:nvPr/>
        </p:nvSpPr>
        <p:spPr>
          <a:xfrm>
            <a:off x="3701144" y="5072955"/>
            <a:ext cx="1185551" cy="644251"/>
          </a:xfrm>
          <a:prstGeom prst="rect">
            <a:avLst/>
          </a:prstGeom>
          <a:noFill/>
        </p:spPr>
        <p:txBody>
          <a:bodyPr wrap="square" lIns="134444" tIns="107555" rIns="134444" bIns="107555" rtlCol="0">
            <a:spAutoFit/>
          </a:bodyPr>
          <a:lstStyle/>
          <a:p>
            <a:pPr defTabSz="685644">
              <a:lnSpc>
                <a:spcPct val="90000"/>
              </a:lnSpc>
              <a:spcAft>
                <a:spcPts val="441"/>
              </a:spcAft>
            </a:pPr>
            <a:r>
              <a:rPr lang="en-US" sz="1028" dirty="0">
                <a:solidFill>
                  <a:srgbClr val="FFFFFF"/>
                </a:solidFill>
                <a:latin typeface="Segoe UI"/>
              </a:rPr>
              <a:t>Azure Backup Windows Server/Client </a:t>
            </a:r>
          </a:p>
        </p:txBody>
      </p:sp>
      <p:grpSp>
        <p:nvGrpSpPr>
          <p:cNvPr id="63" name="Group 62"/>
          <p:cNvGrpSpPr/>
          <p:nvPr/>
        </p:nvGrpSpPr>
        <p:grpSpPr>
          <a:xfrm>
            <a:off x="2198236" y="1595026"/>
            <a:ext cx="541514" cy="571857"/>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grpSp>
      <p:pic>
        <p:nvPicPr>
          <p:cNvPr id="2" name="Picture 1"/>
          <p:cNvPicPr>
            <a:picLocks noChangeAspect="1"/>
          </p:cNvPicPr>
          <p:nvPr/>
        </p:nvPicPr>
        <p:blipFill>
          <a:blip r:embed="rId3"/>
          <a:stretch>
            <a:fillRect/>
          </a:stretch>
        </p:blipFill>
        <p:spPr>
          <a:xfrm>
            <a:off x="3654964" y="1940788"/>
            <a:ext cx="1098073" cy="983690"/>
          </a:xfrm>
          <a:prstGeom prst="rect">
            <a:avLst/>
          </a:prstGeom>
        </p:spPr>
      </p:pic>
      <p:sp>
        <p:nvSpPr>
          <p:cNvPr id="4" name="Rectangle 3"/>
          <p:cNvSpPr/>
          <p:nvPr/>
        </p:nvSpPr>
        <p:spPr>
          <a:xfrm>
            <a:off x="1616529" y="5309573"/>
            <a:ext cx="8160044" cy="923330"/>
          </a:xfrm>
          <a:prstGeom prst="rect">
            <a:avLst/>
          </a:prstGeom>
        </p:spPr>
        <p:txBody>
          <a:bodyPr wrap="square">
            <a:spAutoFit/>
          </a:bodyPr>
          <a:lstStyle/>
          <a:p>
            <a:r>
              <a:rPr lang="en-US" dirty="0">
                <a:solidFill>
                  <a:srgbClr val="000000"/>
                </a:solidFill>
              </a:rPr>
              <a:t>Step-By-Step </a:t>
            </a:r>
          </a:p>
          <a:p>
            <a:r>
              <a:rPr lang="en-US" dirty="0">
                <a:solidFill>
                  <a:srgbClr val="000000"/>
                </a:solidFill>
                <a:hlinkClick r:id="rId4"/>
              </a:rPr>
              <a:t>https://docs.microsoft.com/en-us/azure/backup/backup-try-azure-backup-in-10-mins</a:t>
            </a:r>
            <a:r>
              <a:rPr lang="en-US" dirty="0">
                <a:solidFill>
                  <a:srgbClr val="000000"/>
                </a:solidFill>
              </a:rPr>
              <a:t> </a:t>
            </a:r>
          </a:p>
        </p:txBody>
      </p:sp>
    </p:spTree>
    <p:extLst>
      <p:ext uri="{BB962C8B-B14F-4D97-AF65-F5344CB8AC3E}">
        <p14:creationId xmlns:p14="http://schemas.microsoft.com/office/powerpoint/2010/main" val="21337256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4050" b="1" dirty="0"/>
              <a:t>    </a:t>
            </a:r>
            <a:r>
              <a:rPr lang="en-US" sz="3600" b="1" dirty="0"/>
              <a:t>MARS</a:t>
            </a:r>
            <a:r>
              <a:rPr lang="en-US" sz="3600" dirty="0"/>
              <a:t>agentinstaller.exe</a:t>
            </a:r>
            <a:endParaRPr lang="en-US" sz="4050" dirty="0"/>
          </a:p>
          <a:p>
            <a:r>
              <a:rPr lang="en-US" dirty="0"/>
              <a:t>Backup Agent is </a:t>
            </a:r>
          </a:p>
          <a:p>
            <a:r>
              <a:rPr lang="en-US" dirty="0"/>
              <a:t>	</a:t>
            </a:r>
            <a:r>
              <a:rPr lang="en-US" b="1" dirty="0"/>
              <a:t>Microsoft Azure Backup</a:t>
            </a:r>
          </a:p>
          <a:p>
            <a:r>
              <a:rPr lang="en-US" dirty="0"/>
              <a:t>	</a:t>
            </a:r>
            <a:r>
              <a:rPr lang="en-US" sz="1500" dirty="0"/>
              <a:t>"C:\Program Files\Microsoft Azure Recovery Services Agent\bin\</a:t>
            </a:r>
            <a:r>
              <a:rPr lang="en-US" b="1" dirty="0" err="1"/>
              <a:t>wabadmin.msc</a:t>
            </a:r>
            <a:r>
              <a:rPr lang="en-US" dirty="0"/>
              <a:t>"</a:t>
            </a:r>
          </a:p>
          <a:p>
            <a:r>
              <a:rPr lang="en-US" dirty="0"/>
              <a:t>Maximum rate of backups per day?</a:t>
            </a:r>
          </a:p>
          <a:p>
            <a:r>
              <a:rPr lang="en-US" sz="3600" b="1" dirty="0"/>
              <a:t>	Three (3) times per day!</a:t>
            </a:r>
          </a:p>
        </p:txBody>
      </p:sp>
      <p:pic>
        <p:nvPicPr>
          <p:cNvPr id="6" name="Picture 5"/>
          <p:cNvPicPr>
            <a:picLocks noChangeAspect="1"/>
          </p:cNvPicPr>
          <p:nvPr/>
        </p:nvPicPr>
        <p:blipFill>
          <a:blip r:embed="rId3"/>
          <a:stretch>
            <a:fillRect/>
          </a:stretch>
        </p:blipFill>
        <p:spPr>
          <a:xfrm>
            <a:off x="7874404" y="2270570"/>
            <a:ext cx="2793596" cy="1371791"/>
          </a:xfrm>
          <a:prstGeom prst="rect">
            <a:avLst/>
          </a:prstGeom>
        </p:spPr>
      </p:pic>
    </p:spTree>
    <p:extLst>
      <p:ext uri="{BB962C8B-B14F-4D97-AF65-F5344CB8AC3E}">
        <p14:creationId xmlns:p14="http://schemas.microsoft.com/office/powerpoint/2010/main" val="2834734167"/>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078832" y="36669"/>
            <a:ext cx="7886700" cy="1325563"/>
          </a:xfrm>
        </p:spPr>
        <p:txBody>
          <a:bodyPr>
            <a:normAutofit/>
          </a:bodyPr>
          <a:lstStyle/>
          <a:p>
            <a:r>
              <a:rPr lang="en-US" dirty="0"/>
              <a:t>Backup Schedule &amp; Retention Policy</a:t>
            </a:r>
          </a:p>
        </p:txBody>
      </p:sp>
      <p:sp>
        <p:nvSpPr>
          <p:cNvPr id="3" name="Text Placeholder 2"/>
          <p:cNvSpPr>
            <a:spLocks noGrp="1"/>
          </p:cNvSpPr>
          <p:nvPr>
            <p:ph type="body" idx="1"/>
          </p:nvPr>
        </p:nvSpPr>
        <p:spPr>
          <a:xfrm>
            <a:off x="2153842" y="2180271"/>
            <a:ext cx="3868340" cy="385048"/>
          </a:xfrm>
        </p:spPr>
        <p:txBody>
          <a:bodyPr/>
          <a:lstStyle/>
          <a:p>
            <a:r>
              <a:rPr lang="en-US" dirty="0"/>
              <a:t>Backup Schedule</a:t>
            </a:r>
          </a:p>
        </p:txBody>
      </p:sp>
      <p:pic>
        <p:nvPicPr>
          <p:cNvPr id="10" name="Content Placeholder 9"/>
          <p:cNvPicPr>
            <a:picLocks noGrp="1" noChangeAspect="1"/>
          </p:cNvPicPr>
          <p:nvPr>
            <p:ph sz="half" idx="2"/>
          </p:nvPr>
        </p:nvPicPr>
        <p:blipFill>
          <a:blip r:embed="rId3"/>
          <a:stretch>
            <a:fillRect/>
          </a:stretch>
        </p:blipFill>
        <p:spPr>
          <a:xfrm>
            <a:off x="1689538" y="2875836"/>
            <a:ext cx="4332645" cy="2782014"/>
          </a:xfrm>
          <a:prstGeom prst="rect">
            <a:avLst/>
          </a:prstGeom>
        </p:spPr>
      </p:pic>
      <p:sp>
        <p:nvSpPr>
          <p:cNvPr id="8" name="Text Placeholder 7"/>
          <p:cNvSpPr>
            <a:spLocks noGrp="1"/>
          </p:cNvSpPr>
          <p:nvPr>
            <p:ph type="body" sz="quarter" idx="3"/>
          </p:nvPr>
        </p:nvSpPr>
        <p:spPr>
          <a:xfrm>
            <a:off x="6153151" y="2180273"/>
            <a:ext cx="3887391" cy="394265"/>
          </a:xfrm>
        </p:spPr>
        <p:txBody>
          <a:bodyPr/>
          <a:lstStyle/>
          <a:p>
            <a:r>
              <a:rPr lang="en-US" dirty="0"/>
              <a:t>Retention Policy</a:t>
            </a:r>
          </a:p>
        </p:txBody>
      </p:sp>
      <p:pic>
        <p:nvPicPr>
          <p:cNvPr id="11" name="Content Placeholder 10"/>
          <p:cNvPicPr>
            <a:picLocks noGrp="1" noChangeAspect="1"/>
          </p:cNvPicPr>
          <p:nvPr>
            <p:ph sz="quarter" idx="4"/>
          </p:nvPr>
        </p:nvPicPr>
        <p:blipFill>
          <a:blip r:embed="rId4"/>
          <a:stretch>
            <a:fillRect/>
          </a:stretch>
        </p:blipFill>
        <p:spPr>
          <a:xfrm>
            <a:off x="6153151" y="2869720"/>
            <a:ext cx="4342171" cy="2788130"/>
          </a:xfrm>
          <a:prstGeom prst="rect">
            <a:avLst/>
          </a:prstGeom>
        </p:spPr>
      </p:pic>
    </p:spTree>
    <p:extLst>
      <p:ext uri="{BB962C8B-B14F-4D97-AF65-F5344CB8AC3E}">
        <p14:creationId xmlns:p14="http://schemas.microsoft.com/office/powerpoint/2010/main" val="33460893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C924A-004D-41B9-BF11-86B46B255415}"/>
              </a:ext>
            </a:extLst>
          </p:cNvPr>
          <p:cNvSpPr>
            <a:spLocks noGrp="1"/>
          </p:cNvSpPr>
          <p:nvPr>
            <p:ph type="title"/>
          </p:nvPr>
        </p:nvSpPr>
        <p:spPr/>
        <p:txBody>
          <a:bodyPr/>
          <a:lstStyle/>
          <a:p>
            <a:r>
              <a:rPr lang="en-US" sz="3200" dirty="0"/>
              <a:t>Attendee Challenge </a:t>
            </a:r>
            <a:r>
              <a:rPr lang="en-US" dirty="0"/>
              <a:t>– What Azure challenges should we tackle?</a:t>
            </a:r>
            <a:br>
              <a:rPr lang="en-US" dirty="0"/>
            </a:br>
            <a:r>
              <a:rPr lang="en-US" sz="3200" dirty="0"/>
              <a:t>What Challenges Are You Facing?</a:t>
            </a:r>
            <a:br>
              <a:rPr lang="en-US" sz="3200" dirty="0"/>
            </a:br>
            <a:r>
              <a:rPr lang="en-US" sz="3200" dirty="0"/>
              <a:t>What ideas do you have for projects?</a:t>
            </a:r>
            <a:endParaRPr lang="en-US" dirty="0"/>
          </a:p>
        </p:txBody>
      </p:sp>
      <p:sp>
        <p:nvSpPr>
          <p:cNvPr id="3" name="Content Placeholder 2">
            <a:extLst>
              <a:ext uri="{FF2B5EF4-FFF2-40B4-BE49-F238E27FC236}">
                <a16:creationId xmlns:a16="http://schemas.microsoft.com/office/drawing/2014/main" id="{0650CD24-E0F6-4EAE-8CDE-5B07ACA1F82A}"/>
              </a:ext>
            </a:extLst>
          </p:cNvPr>
          <p:cNvSpPr>
            <a:spLocks noGrp="1"/>
          </p:cNvSpPr>
          <p:nvPr>
            <p:ph idx="1"/>
          </p:nvPr>
        </p:nvSpPr>
        <p:spPr/>
        <p:txBody>
          <a:bodyPr/>
          <a:lstStyle/>
          <a:p>
            <a:pPr marL="0" indent="0">
              <a:buNone/>
            </a:pPr>
            <a:r>
              <a:rPr lang="en-US" dirty="0"/>
              <a:t>Examples: </a:t>
            </a:r>
          </a:p>
          <a:p>
            <a:r>
              <a:rPr lang="en-US" sz="2000" dirty="0"/>
              <a:t>Contoso Purchases Fabrikam and needs to Migrate Fabrikam to Contoso or Azure</a:t>
            </a:r>
          </a:p>
          <a:p>
            <a:r>
              <a:rPr lang="en-US" sz="2000" dirty="0"/>
              <a:t>How to Architect Networks Using Isolation Security Zones to Enhance Security Posture When Moving to Azure</a:t>
            </a:r>
          </a:p>
          <a:p>
            <a:r>
              <a:rPr lang="en-US" sz="2000" dirty="0"/>
              <a:t>What challenges are YOU facing?</a:t>
            </a:r>
          </a:p>
          <a:p>
            <a:endParaRPr lang="en-US" sz="1600" dirty="0"/>
          </a:p>
          <a:p>
            <a:endParaRPr lang="en-US" sz="1600" dirty="0"/>
          </a:p>
          <a:p>
            <a:pPr marL="0" indent="0">
              <a:buNone/>
            </a:pPr>
            <a:r>
              <a:rPr lang="en-US" sz="3200" dirty="0"/>
              <a:t>This is where you get the most out of this event!!!!</a:t>
            </a:r>
          </a:p>
        </p:txBody>
      </p:sp>
      <p:sp>
        <p:nvSpPr>
          <p:cNvPr id="4" name="Text Placeholder 3">
            <a:extLst>
              <a:ext uri="{FF2B5EF4-FFF2-40B4-BE49-F238E27FC236}">
                <a16:creationId xmlns:a16="http://schemas.microsoft.com/office/drawing/2014/main" id="{4E2C55FB-22E2-478F-9604-E02014DC97AA}"/>
              </a:ext>
            </a:extLst>
          </p:cNvPr>
          <p:cNvSpPr>
            <a:spLocks noGrp="1"/>
          </p:cNvSpPr>
          <p:nvPr>
            <p:ph type="body" sz="quarter" idx="10"/>
          </p:nvPr>
        </p:nvSpPr>
        <p:spPr/>
        <p:txBody>
          <a:bodyPr/>
          <a:lstStyle/>
          <a:p>
            <a:endParaRPr lang="en-US"/>
          </a:p>
        </p:txBody>
      </p:sp>
      <p:sp>
        <p:nvSpPr>
          <p:cNvPr id="5" name="Double Wave 4">
            <a:extLst>
              <a:ext uri="{FF2B5EF4-FFF2-40B4-BE49-F238E27FC236}">
                <a16:creationId xmlns:a16="http://schemas.microsoft.com/office/drawing/2014/main" id="{9EC1E62F-B666-4DCC-AC56-E9A1AADF772F}"/>
              </a:ext>
            </a:extLst>
          </p:cNvPr>
          <p:cNvSpPr/>
          <p:nvPr/>
        </p:nvSpPr>
        <p:spPr bwMode="auto">
          <a:xfrm>
            <a:off x="7144033" y="4599708"/>
            <a:ext cx="4637334" cy="1497477"/>
          </a:xfrm>
          <a:prstGeom prst="doubleWave">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3600" dirty="0"/>
              <a:t>Parking Lot </a:t>
            </a:r>
          </a:p>
          <a:p>
            <a:pPr marL="0" marR="0" indent="0" algn="ctr" defTabSz="914400" rtl="0" eaLnBrk="0" fontAlgn="base" latinLnBrk="0" hangingPunct="0">
              <a:lnSpc>
                <a:spcPct val="100000"/>
              </a:lnSpc>
              <a:spcBef>
                <a:spcPct val="0"/>
              </a:spcBef>
              <a:spcAft>
                <a:spcPct val="0"/>
              </a:spcAft>
              <a:buClrTx/>
              <a:buSzTx/>
              <a:buFontTx/>
              <a:buNone/>
              <a:tabLst/>
            </a:pPr>
            <a:r>
              <a:rPr lang="en-US" sz="3600" dirty="0"/>
              <a:t>Post It Notes</a:t>
            </a:r>
            <a:endParaRPr kumimoji="0" lang="en-US" sz="3600" b="1" i="0" u="none" strike="noStrike" cap="none" normalizeH="0" baseline="0" dirty="0">
              <a:ln>
                <a:noFill/>
              </a:ln>
              <a:solidFill>
                <a:schemeClr val="tx1"/>
              </a:solidFill>
              <a:effectLst/>
              <a:latin typeface="Verdana" pitchFamily="34" charset="0"/>
            </a:endParaRPr>
          </a:p>
        </p:txBody>
      </p:sp>
    </p:spTree>
    <p:extLst>
      <p:ext uri="{BB962C8B-B14F-4D97-AF65-F5344CB8AC3E}">
        <p14:creationId xmlns:p14="http://schemas.microsoft.com/office/powerpoint/2010/main" val="357652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776314" y="2133391"/>
            <a:ext cx="3838772" cy="2671900"/>
          </a:xfrm>
          <a:prstGeom prst="rect">
            <a:avLst/>
          </a:prstGeom>
        </p:spPr>
      </p:pic>
      <p:sp>
        <p:nvSpPr>
          <p:cNvPr id="2" name="Title 1"/>
          <p:cNvSpPr>
            <a:spLocks noGrp="1"/>
          </p:cNvSpPr>
          <p:nvPr>
            <p:ph type="title"/>
          </p:nvPr>
        </p:nvSpPr>
        <p:spPr/>
        <p:txBody>
          <a:bodyPr/>
          <a:lstStyle/>
          <a:p>
            <a:r>
              <a:rPr lang="en-US" dirty="0">
                <a:solidFill>
                  <a:schemeClr val="tx1"/>
                </a:solidFill>
              </a:rPr>
              <a:t>Cancelling Schedule and Removing Backups</a:t>
            </a:r>
          </a:p>
        </p:txBody>
      </p:sp>
      <p:pic>
        <p:nvPicPr>
          <p:cNvPr id="6" name="Content Placeholder 5"/>
          <p:cNvPicPr>
            <a:picLocks noGrp="1" noChangeAspect="1"/>
          </p:cNvPicPr>
          <p:nvPr>
            <p:ph idx="1"/>
          </p:nvPr>
        </p:nvPicPr>
        <p:blipFill>
          <a:blip r:embed="rId4"/>
          <a:stretch>
            <a:fillRect/>
          </a:stretch>
        </p:blipFill>
        <p:spPr>
          <a:xfrm>
            <a:off x="4037321" y="1976159"/>
            <a:ext cx="5763015" cy="3700463"/>
          </a:xfrm>
          <a:prstGeom prst="rect">
            <a:avLst/>
          </a:prstGeom>
        </p:spPr>
      </p:pic>
    </p:spTree>
    <p:extLst>
      <p:ext uri="{BB962C8B-B14F-4D97-AF65-F5344CB8AC3E}">
        <p14:creationId xmlns:p14="http://schemas.microsoft.com/office/powerpoint/2010/main" val="3947641174"/>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90294" y="857616"/>
            <a:ext cx="4589277" cy="514277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24"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1837983" y="1186772"/>
            <a:ext cx="3956680" cy="67465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a:r>
              <a:rPr lang="en-US" sz="3235" spc="-75"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p>
        </p:txBody>
      </p:sp>
      <p:sp>
        <p:nvSpPr>
          <p:cNvPr id="82" name="Rectangle 81"/>
          <p:cNvSpPr/>
          <p:nvPr/>
        </p:nvSpPr>
        <p:spPr bwMode="auto">
          <a:xfrm>
            <a:off x="7218812" y="4610444"/>
            <a:ext cx="2399250" cy="868719"/>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pPr>
            <a:endParaRPr lang="en-US" sz="2059"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85" name="TextBox 84"/>
          <p:cNvSpPr txBox="1"/>
          <p:nvPr/>
        </p:nvSpPr>
        <p:spPr>
          <a:xfrm>
            <a:off x="7518943" y="5244833"/>
            <a:ext cx="286938"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Hyper-V</a:t>
            </a:r>
          </a:p>
        </p:txBody>
      </p:sp>
      <p:sp>
        <p:nvSpPr>
          <p:cNvPr id="86" name="TextBox 85"/>
          <p:cNvSpPr txBox="1"/>
          <p:nvPr/>
        </p:nvSpPr>
        <p:spPr>
          <a:xfrm>
            <a:off x="8981302" y="5244833"/>
            <a:ext cx="386324"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Bare metal</a:t>
            </a:r>
          </a:p>
        </p:txBody>
      </p:sp>
      <p:sp>
        <p:nvSpPr>
          <p:cNvPr id="87" name="TextBox 86"/>
          <p:cNvSpPr txBox="1"/>
          <p:nvPr/>
        </p:nvSpPr>
        <p:spPr>
          <a:xfrm>
            <a:off x="7749187" y="5581213"/>
            <a:ext cx="1338508" cy="112082"/>
          </a:xfrm>
          <a:prstGeom prst="rect">
            <a:avLst/>
          </a:prstGeom>
          <a:noFill/>
        </p:spPr>
        <p:txBody>
          <a:bodyPr wrap="none" lIns="0" tIns="0" rIns="0" bIns="0" rtlCol="0">
            <a:sp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685775">
              <a:spcAft>
                <a:spcPts val="441"/>
              </a:spcAft>
            </a:pPr>
            <a:r>
              <a:rPr lang="en-US" sz="809"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On-premises/cloud Datacenter</a:t>
            </a:r>
          </a:p>
        </p:txBody>
      </p:sp>
      <p:sp>
        <p:nvSpPr>
          <p:cNvPr id="88" name="TextBox 87"/>
          <p:cNvSpPr txBox="1"/>
          <p:nvPr/>
        </p:nvSpPr>
        <p:spPr>
          <a:xfrm rot="16200000">
            <a:off x="6778830" y="5110088"/>
            <a:ext cx="528991" cy="213905"/>
          </a:xfrm>
          <a:prstGeom prst="rect">
            <a:avLst/>
          </a:prstGeom>
          <a:noFill/>
        </p:spPr>
        <p:txBody>
          <a:bodyPr wrap="none" lIns="0" tIns="0" rIns="0" bIns="0" rtlCol="0">
            <a:spAutoFit/>
          </a:bodyPr>
          <a:lstStyle/>
          <a:p>
            <a:pPr defTabSz="685775">
              <a:lnSpc>
                <a:spcPct val="90000"/>
              </a:lnSpc>
              <a:spcAft>
                <a:spcPts val="432"/>
              </a:spcAft>
            </a:pPr>
            <a:r>
              <a:rPr lang="en-US" sz="7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Production</a:t>
            </a:r>
            <a:br>
              <a:rPr lang="en-US" sz="7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br>
            <a:r>
              <a:rPr lang="en-US" sz="7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Environment</a:t>
            </a:r>
          </a:p>
        </p:txBody>
      </p:sp>
      <p:pic>
        <p:nvPicPr>
          <p:cNvPr id="89" name="Picture 88"/>
          <p:cNvPicPr>
            <a:picLocks noChangeAspect="1"/>
          </p:cNvPicPr>
          <p:nvPr/>
        </p:nvPicPr>
        <p:blipFill rotWithShape="1">
          <a:blip r:embed="rId3">
            <a:duotone>
              <a:schemeClr val="accent4">
                <a:shade val="45000"/>
                <a:satMod val="135000"/>
              </a:schemeClr>
              <a:prstClr val="white"/>
            </a:duotone>
          </a:blip>
          <a:srcRect l="2933" r="71812" b="64838"/>
          <a:stretch/>
        </p:blipFill>
        <p:spPr>
          <a:xfrm>
            <a:off x="8140301" y="5192453"/>
            <a:ext cx="514433" cy="200706"/>
          </a:xfrm>
          <a:prstGeom prst="rect">
            <a:avLst/>
          </a:prstGeom>
        </p:spPr>
      </p:pic>
      <p:cxnSp>
        <p:nvCxnSpPr>
          <p:cNvPr id="125" name="Straight Connector 124"/>
          <p:cNvCxnSpPr/>
          <p:nvPr/>
        </p:nvCxnSpPr>
        <p:spPr>
          <a:xfrm flipV="1">
            <a:off x="9582866" y="3886729"/>
            <a:ext cx="0" cy="508112"/>
          </a:xfrm>
          <a:prstGeom prst="line">
            <a:avLst/>
          </a:prstGeom>
          <a:ln w="25400" cap="rnd">
            <a:solidFill>
              <a:schemeClr val="accent2">
                <a:lumMod val="40000"/>
                <a:lumOff val="6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9340179" y="3713994"/>
            <a:ext cx="492122" cy="122149"/>
          </a:xfrm>
          <a:prstGeom prst="rect">
            <a:avLst/>
          </a:prstGeom>
          <a:noFill/>
        </p:spPr>
        <p:txBody>
          <a:bodyPr wrap="none" lIns="0" tIns="0" rIns="0" bIns="0" rtlCol="0">
            <a:spAutoFit/>
          </a:bodyPr>
          <a:lstStyle/>
          <a:p>
            <a:pPr algn="ctr" defTabSz="685775">
              <a:lnSpc>
                <a:spcPct val="90000"/>
              </a:lnSpc>
              <a:spcAft>
                <a:spcPts val="432"/>
              </a:spcAft>
            </a:pPr>
            <a:r>
              <a:rPr lang="en-US" sz="88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Downtime</a:t>
            </a:r>
          </a:p>
        </p:txBody>
      </p:sp>
      <p:sp>
        <p:nvSpPr>
          <p:cNvPr id="127" name="TextBox 126"/>
          <p:cNvSpPr txBox="1"/>
          <p:nvPr/>
        </p:nvSpPr>
        <p:spPr>
          <a:xfrm>
            <a:off x="6541610" y="3224633"/>
            <a:ext cx="795885" cy="610936"/>
          </a:xfrm>
          <a:prstGeom prst="rect">
            <a:avLst/>
          </a:prstGeom>
          <a:noFill/>
        </p:spPr>
        <p:txBody>
          <a:bodyPr wrap="square" lIns="0" tIns="0" rIns="0" bIns="0" rtlCol="0">
            <a:spAutoFit/>
          </a:bodyPr>
          <a:lstStyle/>
          <a:p>
            <a:pPr algn="r" defTabSz="685775">
              <a:lnSpc>
                <a:spcPct val="90000"/>
              </a:lnSpc>
              <a:spcAft>
                <a:spcPts val="432"/>
              </a:spcAft>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Automated</a:t>
            </a:r>
          </a:p>
          <a:p>
            <a:pPr algn="r" defTabSz="685775">
              <a:lnSpc>
                <a:spcPct val="90000"/>
              </a:lnSpc>
              <a:spcAft>
                <a:spcPts val="432"/>
              </a:spcAft>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Policy-based</a:t>
            </a:r>
          </a:p>
          <a:p>
            <a:pPr algn="r" defTabSz="685775">
              <a:lnSpc>
                <a:spcPct val="90000"/>
              </a:lnSpc>
              <a:spcAft>
                <a:spcPts val="432"/>
              </a:spcAft>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Orchestrated</a:t>
            </a:r>
          </a:p>
          <a:p>
            <a:pPr algn="r" defTabSz="685775">
              <a:lnSpc>
                <a:spcPct val="90000"/>
              </a:lnSpc>
              <a:spcAft>
                <a:spcPts val="432"/>
              </a:spcAft>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p:txBody>
      </p:sp>
      <p:grpSp>
        <p:nvGrpSpPr>
          <p:cNvPr id="128" name="Group 127"/>
          <p:cNvGrpSpPr/>
          <p:nvPr/>
        </p:nvGrpSpPr>
        <p:grpSpPr>
          <a:xfrm rot="10800000">
            <a:off x="7454929" y="3256053"/>
            <a:ext cx="88761" cy="541548"/>
            <a:chOff x="6706249" y="2303505"/>
            <a:chExt cx="577419" cy="3780857"/>
          </a:xfrm>
        </p:grpSpPr>
        <p:sp>
          <p:nvSpPr>
            <p:cNvPr id="129"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01" tIns="105441" rIns="131801" bIns="105441" numCol="1" spcCol="0" rtlCol="0" fromWordArt="0" anchor="t" anchorCtr="0" forceAA="0" compatLnSpc="1">
              <a:prstTxWarp prst="textNoShape">
                <a:avLst/>
              </a:prstTxWarp>
              <a:noAutofit/>
            </a:bodyPr>
            <a:lstStyle/>
            <a:p>
              <a:pPr algn="ctr" defTabSz="671942">
                <a:lnSpc>
                  <a:spcPct val="90000"/>
                </a:lnSpc>
              </a:pPr>
              <a:endParaRPr lang="en-US" sz="2059"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69" name="Straight Connector 168"/>
            <p:cNvCxnSpPr/>
            <p:nvPr/>
          </p:nvCxnSpPr>
          <p:spPr>
            <a:xfrm flipH="1">
              <a:off x="6706249" y="4193933"/>
              <a:ext cx="259389" cy="0"/>
            </a:xfrm>
            <a:prstGeom prst="line">
              <a:avLst/>
            </a:pr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70" name="TextBox 169"/>
          <p:cNvSpPr txBox="1"/>
          <p:nvPr/>
        </p:nvSpPr>
        <p:spPr>
          <a:xfrm>
            <a:off x="7060920" y="1368281"/>
            <a:ext cx="539764" cy="244426"/>
          </a:xfrm>
          <a:prstGeom prst="rect">
            <a:avLst/>
          </a:prstGeom>
          <a:noFill/>
        </p:spPr>
        <p:txBody>
          <a:bodyPr wrap="none" lIns="0" tIns="0" rIns="0" bIns="0" rtlCol="0">
            <a:spAutoFit/>
          </a:bodyPr>
          <a:lstStyle/>
          <a:p>
            <a:pPr algn="ctr" defTabSz="685775">
              <a:lnSpc>
                <a:spcPct val="90000"/>
              </a:lnSpc>
              <a:spcAft>
                <a:spcPts val="432"/>
              </a:spcAft>
            </a:pPr>
            <a:r>
              <a:rPr lang="en-US" sz="176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sp>
        <p:nvSpPr>
          <p:cNvPr id="171" name="TextBox 170"/>
          <p:cNvSpPr txBox="1"/>
          <p:nvPr/>
        </p:nvSpPr>
        <p:spPr>
          <a:xfrm rot="16200000">
            <a:off x="8234473" y="3489280"/>
            <a:ext cx="476092"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ExpressRoute</a:t>
            </a:r>
          </a:p>
        </p:txBody>
      </p:sp>
      <p:grpSp>
        <p:nvGrpSpPr>
          <p:cNvPr id="172" name="Group 171"/>
          <p:cNvGrpSpPr/>
          <p:nvPr/>
        </p:nvGrpSpPr>
        <p:grpSpPr>
          <a:xfrm>
            <a:off x="8612725" y="3077643"/>
            <a:ext cx="328140" cy="908384"/>
            <a:chOff x="8749847" y="3482220"/>
            <a:chExt cx="392312" cy="1086030"/>
          </a:xfrm>
          <a:solidFill>
            <a:schemeClr val="accent5"/>
          </a:solidFill>
        </p:grpSpPr>
        <p:cxnSp>
          <p:nvCxnSpPr>
            <p:cNvPr id="173" name="Straight Arrow Connector 172"/>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4" name="Oval 173"/>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pPr>
              <a:endParaRPr lang="en-US" sz="2059"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75" name="Picture 174"/>
          <p:cNvPicPr>
            <a:picLocks noChangeAspect="1"/>
          </p:cNvPicPr>
          <p:nvPr/>
        </p:nvPicPr>
        <p:blipFill>
          <a:blip r:embed="rId4">
            <a:lum bright="70000" contrast="-70000"/>
          </a:blip>
          <a:stretch>
            <a:fillRect/>
          </a:stretch>
        </p:blipFill>
        <p:spPr>
          <a:xfrm>
            <a:off x="8675260" y="3464169"/>
            <a:ext cx="210540" cy="125687"/>
          </a:xfrm>
          <a:prstGeom prst="rect">
            <a:avLst/>
          </a:prstGeom>
        </p:spPr>
      </p:pic>
      <p:sp>
        <p:nvSpPr>
          <p:cNvPr id="176" name="TextBox 175"/>
          <p:cNvSpPr txBox="1"/>
          <p:nvPr/>
        </p:nvSpPr>
        <p:spPr>
          <a:xfrm rot="16200000">
            <a:off x="7685652" y="3489280"/>
            <a:ext cx="150683"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VPN</a:t>
            </a:r>
          </a:p>
        </p:txBody>
      </p:sp>
      <p:grpSp>
        <p:nvGrpSpPr>
          <p:cNvPr id="177" name="Group 176"/>
          <p:cNvGrpSpPr/>
          <p:nvPr/>
        </p:nvGrpSpPr>
        <p:grpSpPr>
          <a:xfrm>
            <a:off x="7898167" y="3079635"/>
            <a:ext cx="328140" cy="908384"/>
            <a:chOff x="8749847" y="3482220"/>
            <a:chExt cx="392312" cy="1086030"/>
          </a:xfrm>
          <a:solidFill>
            <a:schemeClr val="accent5"/>
          </a:solidFill>
        </p:grpSpPr>
        <p:cxnSp>
          <p:nvCxnSpPr>
            <p:cNvPr id="178" name="Straight Arrow Connector 177"/>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9" name="Oval 178"/>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pPr>
              <a:endParaRPr lang="en-US" sz="2059"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80" name="Picture 179"/>
          <p:cNvPicPr>
            <a:picLocks noChangeAspect="1"/>
          </p:cNvPicPr>
          <p:nvPr/>
        </p:nvPicPr>
        <p:blipFill>
          <a:blip r:embed="rId5">
            <a:lum bright="70000" contrast="-70000"/>
          </a:blip>
          <a:stretch>
            <a:fillRect/>
          </a:stretch>
        </p:blipFill>
        <p:spPr>
          <a:xfrm>
            <a:off x="7949529" y="3475876"/>
            <a:ext cx="228131" cy="130433"/>
          </a:xfrm>
          <a:prstGeom prst="rect">
            <a:avLst/>
          </a:prstGeom>
        </p:spPr>
      </p:pic>
      <p:sp>
        <p:nvSpPr>
          <p:cNvPr id="181" name="TextBox 180"/>
          <p:cNvSpPr txBox="1"/>
          <p:nvPr/>
        </p:nvSpPr>
        <p:spPr>
          <a:xfrm>
            <a:off x="9098380" y="4405460"/>
            <a:ext cx="205184"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App n</a:t>
            </a:r>
          </a:p>
        </p:txBody>
      </p:sp>
      <p:pic>
        <p:nvPicPr>
          <p:cNvPr id="182" name="Picture 181"/>
          <p:cNvPicPr>
            <a:picLocks noChangeAspect="1"/>
          </p:cNvPicPr>
          <p:nvPr/>
        </p:nvPicPr>
        <p:blipFill>
          <a:blip r:embed="rId6">
            <a:duotone>
              <a:schemeClr val="accent5">
                <a:shade val="45000"/>
                <a:satMod val="135000"/>
              </a:schemeClr>
              <a:prstClr val="white"/>
            </a:duotone>
          </a:blip>
          <a:stretch>
            <a:fillRect/>
          </a:stretch>
        </p:blipFill>
        <p:spPr>
          <a:xfrm>
            <a:off x="9023555" y="4059558"/>
            <a:ext cx="353370" cy="284391"/>
          </a:xfrm>
          <a:prstGeom prst="rect">
            <a:avLst/>
          </a:prstGeom>
        </p:spPr>
      </p:pic>
      <p:sp>
        <p:nvSpPr>
          <p:cNvPr id="183" name="TextBox 182"/>
          <p:cNvSpPr txBox="1"/>
          <p:nvPr/>
        </p:nvSpPr>
        <p:spPr>
          <a:xfrm>
            <a:off x="7465887" y="4405460"/>
            <a:ext cx="330220"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Exchange</a:t>
            </a:r>
          </a:p>
        </p:txBody>
      </p:sp>
      <p:pic>
        <p:nvPicPr>
          <p:cNvPr id="184" name="Picture 183"/>
          <p:cNvPicPr>
            <a:picLocks noChangeAspect="1"/>
          </p:cNvPicPr>
          <p:nvPr/>
        </p:nvPicPr>
        <p:blipFill>
          <a:blip r:embed="rId7">
            <a:duotone>
              <a:schemeClr val="accent4">
                <a:shade val="45000"/>
                <a:satMod val="135000"/>
              </a:schemeClr>
              <a:prstClr val="white"/>
            </a:duotone>
          </a:blip>
          <a:stretch>
            <a:fillRect/>
          </a:stretch>
        </p:blipFill>
        <p:spPr>
          <a:xfrm>
            <a:off x="7490663" y="4061277"/>
            <a:ext cx="293217" cy="280949"/>
          </a:xfrm>
          <a:prstGeom prst="rect">
            <a:avLst/>
          </a:prstGeom>
        </p:spPr>
      </p:pic>
      <p:sp>
        <p:nvSpPr>
          <p:cNvPr id="185" name="TextBox 184"/>
          <p:cNvSpPr txBox="1"/>
          <p:nvPr/>
        </p:nvSpPr>
        <p:spPr>
          <a:xfrm>
            <a:off x="8485298" y="4405459"/>
            <a:ext cx="384722"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SharePoint</a:t>
            </a:r>
          </a:p>
        </p:txBody>
      </p:sp>
      <p:pic>
        <p:nvPicPr>
          <p:cNvPr id="186" name="Picture 185"/>
          <p:cNvPicPr>
            <a:picLocks noChangeAspect="1"/>
          </p:cNvPicPr>
          <p:nvPr/>
        </p:nvPicPr>
        <p:blipFill>
          <a:blip r:embed="rId8">
            <a:duotone>
              <a:schemeClr val="accent4">
                <a:shade val="45000"/>
                <a:satMod val="135000"/>
              </a:schemeClr>
              <a:prstClr val="white"/>
            </a:duotone>
          </a:blip>
          <a:stretch>
            <a:fillRect/>
          </a:stretch>
        </p:blipFill>
        <p:spPr>
          <a:xfrm>
            <a:off x="8597295" y="4067598"/>
            <a:ext cx="284769" cy="268307"/>
          </a:xfrm>
          <a:prstGeom prst="rect">
            <a:avLst/>
          </a:prstGeom>
        </p:spPr>
      </p:pic>
      <p:sp>
        <p:nvSpPr>
          <p:cNvPr id="187" name="TextBox 186"/>
          <p:cNvSpPr txBox="1"/>
          <p:nvPr/>
        </p:nvSpPr>
        <p:spPr>
          <a:xfrm>
            <a:off x="8089248" y="4405460"/>
            <a:ext cx="136256"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SAP</a:t>
            </a:r>
          </a:p>
        </p:txBody>
      </p:sp>
      <p:pic>
        <p:nvPicPr>
          <p:cNvPr id="188" name="Picture 187"/>
          <p:cNvPicPr>
            <a:picLocks noChangeAspect="1"/>
          </p:cNvPicPr>
          <p:nvPr/>
        </p:nvPicPr>
        <p:blipFill>
          <a:blip r:embed="rId9">
            <a:duotone>
              <a:schemeClr val="accent5">
                <a:shade val="45000"/>
                <a:satMod val="135000"/>
              </a:schemeClr>
              <a:prstClr val="white"/>
            </a:duotone>
          </a:blip>
          <a:stretch>
            <a:fillRect/>
          </a:stretch>
        </p:blipFill>
        <p:spPr>
          <a:xfrm>
            <a:off x="7987947" y="4088782"/>
            <a:ext cx="337582" cy="225941"/>
          </a:xfrm>
          <a:prstGeom prst="rect">
            <a:avLst/>
          </a:prstGeom>
        </p:spPr>
      </p:pic>
      <p:grpSp>
        <p:nvGrpSpPr>
          <p:cNvPr id="190" name="Group 189"/>
          <p:cNvGrpSpPr/>
          <p:nvPr/>
        </p:nvGrpSpPr>
        <p:grpSpPr>
          <a:xfrm>
            <a:off x="7588211" y="1812864"/>
            <a:ext cx="1435343" cy="1029170"/>
            <a:chOff x="8247747" y="1465816"/>
            <a:chExt cx="1952165" cy="1399742"/>
          </a:xfrm>
        </p:grpSpPr>
        <p:sp>
          <p:nvSpPr>
            <p:cNvPr id="191" name="Rectangle 190"/>
            <p:cNvSpPr/>
            <p:nvPr/>
          </p:nvSpPr>
          <p:spPr bwMode="auto">
            <a:xfrm>
              <a:off x="8553910" y="1465816"/>
              <a:ext cx="1646002" cy="139974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pPr>
              <a:endParaRPr lang="en-US" sz="2059"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TextBox 191"/>
            <p:cNvSpPr txBox="1"/>
            <p:nvPr/>
          </p:nvSpPr>
          <p:spPr>
            <a:xfrm rot="16200000">
              <a:off x="8063957" y="2420325"/>
              <a:ext cx="616995" cy="249415"/>
            </a:xfrm>
            <a:prstGeom prst="rect">
              <a:avLst/>
            </a:prstGeom>
            <a:noFill/>
          </p:spPr>
          <p:txBody>
            <a:bodyPr wrap="none" lIns="0" tIns="0" rIns="0" bIns="0" rtlCol="0">
              <a:spAutoFit/>
            </a:bodyPr>
            <a:lstStyle/>
            <a:p>
              <a:pP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93" name="TextBox 192"/>
            <p:cNvSpPr txBox="1"/>
            <p:nvPr/>
          </p:nvSpPr>
          <p:spPr>
            <a:xfrm>
              <a:off x="9613108" y="2606570"/>
              <a:ext cx="279064" cy="124707"/>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App n</a:t>
              </a:r>
            </a:p>
          </p:txBody>
        </p:sp>
        <p:pic>
          <p:nvPicPr>
            <p:cNvPr id="194" name="Picture 193"/>
            <p:cNvPicPr>
              <a:picLocks noChangeAspect="1"/>
            </p:cNvPicPr>
            <p:nvPr/>
          </p:nvPicPr>
          <p:blipFill>
            <a:blip r:embed="rId6">
              <a:duotone>
                <a:schemeClr val="accent5">
                  <a:shade val="45000"/>
                  <a:satMod val="135000"/>
                </a:schemeClr>
                <a:prstClr val="white"/>
              </a:duotone>
            </a:blip>
            <a:stretch>
              <a:fillRect/>
            </a:stretch>
          </p:blipFill>
          <p:spPr>
            <a:xfrm>
              <a:off x="9548709" y="2212967"/>
              <a:ext cx="436916" cy="351628"/>
            </a:xfrm>
            <a:prstGeom prst="rect">
              <a:avLst/>
            </a:prstGeom>
            <a:ln w="22225">
              <a:noFill/>
            </a:ln>
          </p:spPr>
        </p:pic>
        <p:sp>
          <p:nvSpPr>
            <p:cNvPr id="195" name="TextBox 194"/>
            <p:cNvSpPr txBox="1"/>
            <p:nvPr/>
          </p:nvSpPr>
          <p:spPr>
            <a:xfrm>
              <a:off x="8811268" y="1986099"/>
              <a:ext cx="449122" cy="124707"/>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Exchange</a:t>
              </a:r>
            </a:p>
          </p:txBody>
        </p:sp>
        <p:pic>
          <p:nvPicPr>
            <p:cNvPr id="196" name="Picture 195"/>
            <p:cNvPicPr>
              <a:picLocks noChangeAspect="1"/>
            </p:cNvPicPr>
            <p:nvPr/>
          </p:nvPicPr>
          <p:blipFill>
            <a:blip r:embed="rId7">
              <a:duotone>
                <a:schemeClr val="accent4">
                  <a:shade val="45000"/>
                  <a:satMod val="135000"/>
                </a:schemeClr>
                <a:prstClr val="white"/>
              </a:duotone>
            </a:blip>
            <a:stretch>
              <a:fillRect/>
            </a:stretch>
          </p:blipFill>
          <p:spPr>
            <a:xfrm>
              <a:off x="8882540" y="1581043"/>
              <a:ext cx="362541" cy="347372"/>
            </a:xfrm>
            <a:prstGeom prst="rect">
              <a:avLst/>
            </a:prstGeom>
          </p:spPr>
        </p:pic>
        <p:sp>
          <p:nvSpPr>
            <p:cNvPr id="197" name="TextBox 196"/>
            <p:cNvSpPr txBox="1"/>
            <p:nvPr/>
          </p:nvSpPr>
          <p:spPr>
            <a:xfrm>
              <a:off x="9659083" y="2011997"/>
              <a:ext cx="185318" cy="124707"/>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SAP</a:t>
              </a:r>
            </a:p>
          </p:txBody>
        </p:sp>
        <p:pic>
          <p:nvPicPr>
            <p:cNvPr id="198" name="Picture 197"/>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saturation sat="0"/>
                      </a14:imgEffect>
                      <a14:imgEffect>
                        <a14:brightnessContrast bright="64000" contrast="33000"/>
                      </a14:imgEffect>
                    </a14:imgLayer>
                  </a14:imgProps>
                </a:ext>
              </a:extLst>
            </a:blip>
            <a:stretch>
              <a:fillRect/>
            </a:stretch>
          </p:blipFill>
          <p:spPr>
            <a:xfrm>
              <a:off x="9540754" y="1601081"/>
              <a:ext cx="459135" cy="307295"/>
            </a:xfrm>
            <a:prstGeom prst="rect">
              <a:avLst/>
            </a:prstGeom>
          </p:spPr>
        </p:pic>
        <p:sp>
          <p:nvSpPr>
            <p:cNvPr id="199" name="TextBox 198"/>
            <p:cNvSpPr txBox="1"/>
            <p:nvPr/>
          </p:nvSpPr>
          <p:spPr>
            <a:xfrm>
              <a:off x="8779273" y="2606568"/>
              <a:ext cx="523248" cy="124707"/>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SharePoint</a:t>
              </a:r>
            </a:p>
          </p:txBody>
        </p:sp>
        <p:pic>
          <p:nvPicPr>
            <p:cNvPr id="200" name="Picture 199"/>
            <p:cNvPicPr>
              <a:picLocks noChangeAspect="1"/>
            </p:cNvPicPr>
            <p:nvPr/>
          </p:nvPicPr>
          <p:blipFill>
            <a:blip r:embed="rId8">
              <a:duotone>
                <a:schemeClr val="accent4">
                  <a:shade val="45000"/>
                  <a:satMod val="135000"/>
                </a:schemeClr>
                <a:prstClr val="white"/>
              </a:duotone>
            </a:blip>
            <a:stretch>
              <a:fillRect/>
            </a:stretch>
          </p:blipFill>
          <p:spPr>
            <a:xfrm>
              <a:off x="8891000" y="2210637"/>
              <a:ext cx="387306" cy="364917"/>
            </a:xfrm>
            <a:prstGeom prst="rect">
              <a:avLst/>
            </a:prstGeom>
          </p:spPr>
        </p:pic>
      </p:grpSp>
      <p:grpSp>
        <p:nvGrpSpPr>
          <p:cNvPr id="201" name="Group 4"/>
          <p:cNvGrpSpPr>
            <a:grpSpLocks noChangeAspect="1"/>
          </p:cNvGrpSpPr>
          <p:nvPr/>
        </p:nvGrpSpPr>
        <p:grpSpPr bwMode="auto">
          <a:xfrm>
            <a:off x="9406636" y="4496255"/>
            <a:ext cx="332861" cy="331378"/>
            <a:chOff x="3693" y="1979"/>
            <a:chExt cx="449" cy="447"/>
          </a:xfrm>
        </p:grpSpPr>
        <p:sp>
          <p:nvSpPr>
            <p:cNvPr id="202" name="Oval 5"/>
            <p:cNvSpPr>
              <a:spLocks noChangeArrowheads="1"/>
            </p:cNvSpPr>
            <p:nvPr/>
          </p:nvSpPr>
          <p:spPr bwMode="auto">
            <a:xfrm>
              <a:off x="3693" y="1979"/>
              <a:ext cx="449" cy="447"/>
            </a:xfrm>
            <a:prstGeom prst="ellipse">
              <a:avLst/>
            </a:prstGeom>
            <a:solidFill>
              <a:srgbClr val="9FCCF0"/>
            </a:solidFill>
            <a:ln w="17463" cap="flat">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03"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tx2"/>
            </a:solidFill>
            <a:ln w="17463" cap="flat">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grpSp>
      <p:grpSp>
        <p:nvGrpSpPr>
          <p:cNvPr id="204" name="Group 15"/>
          <p:cNvGrpSpPr>
            <a:grpSpLocks noChangeAspect="1"/>
          </p:cNvGrpSpPr>
          <p:nvPr/>
        </p:nvGrpSpPr>
        <p:grpSpPr bwMode="auto">
          <a:xfrm>
            <a:off x="9006260" y="4720876"/>
            <a:ext cx="340481" cy="471578"/>
            <a:chOff x="3695" y="1849"/>
            <a:chExt cx="445" cy="707"/>
          </a:xfrm>
          <a:solidFill>
            <a:srgbClr val="9FCCF0"/>
          </a:solidFill>
        </p:grpSpPr>
        <p:sp>
          <p:nvSpPr>
            <p:cNvPr id="205"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06"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07"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08"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09"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0"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1"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2"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3"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4"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grpSp>
      <p:grpSp>
        <p:nvGrpSpPr>
          <p:cNvPr id="215" name="Group 15"/>
          <p:cNvGrpSpPr>
            <a:grpSpLocks noChangeAspect="1"/>
          </p:cNvGrpSpPr>
          <p:nvPr/>
        </p:nvGrpSpPr>
        <p:grpSpPr bwMode="auto">
          <a:xfrm>
            <a:off x="8250340" y="4720876"/>
            <a:ext cx="340481" cy="471578"/>
            <a:chOff x="3695" y="1849"/>
            <a:chExt cx="445" cy="707"/>
          </a:xfrm>
          <a:solidFill>
            <a:srgbClr val="9FCCF0"/>
          </a:solidFill>
        </p:grpSpPr>
        <p:sp>
          <p:nvSpPr>
            <p:cNvPr id="216"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7"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8"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9"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0"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1"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2"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3"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4"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5"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grpSp>
      <p:grpSp>
        <p:nvGrpSpPr>
          <p:cNvPr id="226" name="Group 15"/>
          <p:cNvGrpSpPr>
            <a:grpSpLocks noChangeAspect="1"/>
          </p:cNvGrpSpPr>
          <p:nvPr/>
        </p:nvGrpSpPr>
        <p:grpSpPr bwMode="auto">
          <a:xfrm>
            <a:off x="7494422" y="4720876"/>
            <a:ext cx="340481" cy="471578"/>
            <a:chOff x="3695" y="1849"/>
            <a:chExt cx="445" cy="707"/>
          </a:xfrm>
          <a:solidFill>
            <a:srgbClr val="9FCCF0"/>
          </a:solidFill>
        </p:grpSpPr>
        <p:sp>
          <p:nvSpPr>
            <p:cNvPr id="22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8"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9"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0"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1"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2"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3"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4"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5"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6"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grpSp>
      <p:grpSp>
        <p:nvGrpSpPr>
          <p:cNvPr id="90" name="Group 89"/>
          <p:cNvGrpSpPr>
            <a:grpSpLocks noChangeAspect="1"/>
          </p:cNvGrpSpPr>
          <p:nvPr/>
        </p:nvGrpSpPr>
        <p:grpSpPr bwMode="auto">
          <a:xfrm>
            <a:off x="6875272" y="1234551"/>
            <a:ext cx="2959734" cy="1804365"/>
            <a:chOff x="2581" y="1387"/>
            <a:chExt cx="2677" cy="1632"/>
          </a:xfrm>
          <a:noFill/>
        </p:grpSpPr>
        <p:sp>
          <p:nvSpPr>
            <p:cNvPr id="91"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92"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grpSp>
      <p:sp>
        <p:nvSpPr>
          <p:cNvPr id="93" name="Rectangle 92"/>
          <p:cNvSpPr/>
          <p:nvPr/>
        </p:nvSpPr>
        <p:spPr>
          <a:xfrm>
            <a:off x="1819839" y="1855015"/>
            <a:ext cx="3770206" cy="4801314"/>
          </a:xfrm>
          <a:prstGeom prst="rect">
            <a:avLst/>
          </a:prstGeom>
        </p:spPr>
        <p:txBody>
          <a:bodyPr wrap="square" lIns="134464" rIns="134464">
            <a:spAutoFit/>
          </a:bodyPr>
          <a:lstStyle/>
          <a:p>
            <a:pPr defTabSz="659045">
              <a:spcAft>
                <a:spcPts val="865"/>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Automated, seamless disaster recovery from the cloud to protect applications</a:t>
            </a:r>
          </a:p>
          <a:p>
            <a:pPr defTabSz="659045">
              <a:spcAft>
                <a:spcPts val="865"/>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Provides application-consistent recovery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of critical workloads</a:t>
            </a:r>
          </a:p>
          <a:p>
            <a:pPr defTabSz="659045">
              <a:lnSpc>
                <a:spcPct val="150000"/>
              </a:lnSpc>
              <a:spcAft>
                <a:spcPts val="865"/>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Leverage current investments</a:t>
            </a:r>
          </a:p>
          <a:p>
            <a:pPr defTabSz="659045">
              <a:spcAft>
                <a:spcPts val="865"/>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Orchestrate one-click recovery even for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complex multi-tier applications</a:t>
            </a:r>
          </a:p>
          <a:p>
            <a:pPr defTabSz="659045">
              <a:spcAft>
                <a:spcPts val="865"/>
              </a:spcAft>
              <a:defRPr/>
            </a:pPr>
            <a:endPar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a:p>
            <a:pPr defTabSz="659045">
              <a:spcAft>
                <a:spcPts val="865"/>
              </a:spcAft>
              <a:defRPr/>
            </a:pPr>
            <a:r>
              <a:rPr lang="en-US"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WHEN NOT</a:t>
            </a:r>
          </a:p>
          <a:p>
            <a:pPr defTabSz="659045">
              <a:spcAft>
                <a:spcPts val="865"/>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Workload requires synchronous replication, data outside of VHD</a:t>
            </a:r>
          </a:p>
        </p:txBody>
      </p:sp>
    </p:spTree>
    <p:extLst>
      <p:ext uri="{BB962C8B-B14F-4D97-AF65-F5344CB8AC3E}">
        <p14:creationId xmlns:p14="http://schemas.microsoft.com/office/powerpoint/2010/main" val="1565720964"/>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71227" y="1056757"/>
            <a:ext cx="8364141" cy="560785"/>
          </a:xfrm>
        </p:spPr>
        <p:txBody>
          <a:bodyPr/>
          <a:lstStyle/>
          <a:p>
            <a:pPr defTabSz="685775"/>
            <a:r>
              <a:rPr lang="en-US" sz="30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support matrix *</a:t>
            </a:r>
          </a:p>
        </p:txBody>
      </p:sp>
      <p:graphicFrame>
        <p:nvGraphicFramePr>
          <p:cNvPr id="3" name="Table 2"/>
          <p:cNvGraphicFramePr>
            <a:graphicFrameLocks noGrp="1"/>
          </p:cNvGraphicFramePr>
          <p:nvPr>
            <p:extLst/>
          </p:nvPr>
        </p:nvGraphicFramePr>
        <p:xfrm>
          <a:off x="1971227" y="1736323"/>
          <a:ext cx="8019289" cy="3556960"/>
        </p:xfrm>
        <a:graphic>
          <a:graphicData uri="http://schemas.openxmlformats.org/drawingml/2006/table">
            <a:tbl>
              <a:tblPr firstRow="1" bandRow="1">
                <a:tableStyleId>{35758FB7-9AC5-4552-8A53-C91805E547FA}</a:tableStyleId>
              </a:tblPr>
              <a:tblGrid>
                <a:gridCol w="2694986">
                  <a:extLst>
                    <a:ext uri="{9D8B030D-6E8A-4147-A177-3AD203B41FA5}">
                      <a16:colId xmlns:a16="http://schemas.microsoft.com/office/drawing/2014/main" val="20000"/>
                    </a:ext>
                  </a:extLst>
                </a:gridCol>
                <a:gridCol w="1290551">
                  <a:extLst>
                    <a:ext uri="{9D8B030D-6E8A-4147-A177-3AD203B41FA5}">
                      <a16:colId xmlns:a16="http://schemas.microsoft.com/office/drawing/2014/main" val="20001"/>
                    </a:ext>
                  </a:extLst>
                </a:gridCol>
                <a:gridCol w="1209845">
                  <a:extLst>
                    <a:ext uri="{9D8B030D-6E8A-4147-A177-3AD203B41FA5}">
                      <a16:colId xmlns:a16="http://schemas.microsoft.com/office/drawing/2014/main" val="20002"/>
                    </a:ext>
                  </a:extLst>
                </a:gridCol>
                <a:gridCol w="2823907">
                  <a:extLst>
                    <a:ext uri="{9D8B030D-6E8A-4147-A177-3AD203B41FA5}">
                      <a16:colId xmlns:a16="http://schemas.microsoft.com/office/drawing/2014/main" val="20003"/>
                    </a:ext>
                  </a:extLst>
                </a:gridCol>
              </a:tblGrid>
              <a:tr h="417713">
                <a:tc>
                  <a:txBody>
                    <a:bodyPr/>
                    <a:lstStyle/>
                    <a:p>
                      <a:r>
                        <a:rPr lang="en-US" sz="1500" b="0" dirty="0">
                          <a:solidFill>
                            <a:srgbClr val="0070C0"/>
                          </a:solidFill>
                          <a:latin typeface="Calibri" panose="020F0502020204030204" pitchFamily="34" charset="0"/>
                          <a:cs typeface="Calibri" panose="020F0502020204030204" pitchFamily="34" charset="0"/>
                        </a:rPr>
                        <a:t>Source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500" b="0" dirty="0">
                          <a:solidFill>
                            <a:srgbClr val="0070C0"/>
                          </a:solidFill>
                          <a:latin typeface="Calibri" panose="020F0502020204030204" pitchFamily="34" charset="0"/>
                          <a:cs typeface="Calibri" panose="020F0502020204030204" pitchFamily="34" charset="0"/>
                        </a:rPr>
                        <a:t>Target</a:t>
                      </a:r>
                      <a:endParaRPr lang="en-US" sz="1400" b="0" dirty="0">
                        <a:solidFill>
                          <a:srgbClr val="0070C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500" b="0" dirty="0">
                          <a:solidFill>
                            <a:srgbClr val="0070C0"/>
                          </a:solidFill>
                          <a:latin typeface="Calibri" panose="020F0502020204030204" pitchFamily="34" charset="0"/>
                          <a:cs typeface="Calibri" panose="020F0502020204030204" pitchFamily="34" charset="0"/>
                        </a:rPr>
                        <a:t>Availability</a:t>
                      </a:r>
                      <a:r>
                        <a:rPr lang="en-US" sz="1500" b="0" baseline="0" dirty="0">
                          <a:solidFill>
                            <a:srgbClr val="0070C0"/>
                          </a:solidFill>
                          <a:latin typeface="Calibri" panose="020F0502020204030204" pitchFamily="34" charset="0"/>
                          <a:cs typeface="Calibri" panose="020F0502020204030204" pitchFamily="34" charset="0"/>
                        </a:rPr>
                        <a:t> </a:t>
                      </a:r>
                      <a:endParaRPr lang="en-US" sz="1400" b="0" dirty="0">
                        <a:solidFill>
                          <a:srgbClr val="0070C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500" b="0" dirty="0">
                          <a:solidFill>
                            <a:srgbClr val="0070C0"/>
                          </a:solidFill>
                          <a:latin typeface="Calibri" panose="020F0502020204030204" pitchFamily="34" charset="0"/>
                          <a:cs typeface="Calibri" panose="020F0502020204030204" pitchFamily="34" charset="0"/>
                        </a:rPr>
                        <a:t>Supported Guest</a:t>
                      </a:r>
                      <a:r>
                        <a:rPr lang="en-US" sz="1500" b="0" baseline="0" dirty="0">
                          <a:solidFill>
                            <a:srgbClr val="0070C0"/>
                          </a:solidFill>
                          <a:latin typeface="Calibri" panose="020F0502020204030204" pitchFamily="34" charset="0"/>
                          <a:cs typeface="Calibri" panose="020F0502020204030204" pitchFamily="34" charset="0"/>
                        </a:rPr>
                        <a:t> </a:t>
                      </a:r>
                      <a:r>
                        <a:rPr lang="en-US" sz="1500" b="0" dirty="0">
                          <a:solidFill>
                            <a:srgbClr val="0070C0"/>
                          </a:solidFill>
                          <a:latin typeface="Calibri" panose="020F0502020204030204" pitchFamily="34" charset="0"/>
                          <a:cs typeface="Calibri" panose="020F0502020204030204" pitchFamily="34" charset="0"/>
                        </a:rPr>
                        <a:t>OS</a:t>
                      </a:r>
                      <a:r>
                        <a:rPr lang="en-US" sz="1500" b="0" baseline="0" dirty="0">
                          <a:solidFill>
                            <a:srgbClr val="0070C0"/>
                          </a:solidFill>
                          <a:latin typeface="Calibri" panose="020F0502020204030204" pitchFamily="34" charset="0"/>
                          <a:cs typeface="Calibri" panose="020F0502020204030204" pitchFamily="34" charset="0"/>
                        </a:rPr>
                        <a:t> Types</a:t>
                      </a:r>
                      <a:endParaRPr lang="en-US" sz="1500" b="0" dirty="0">
                        <a:solidFill>
                          <a:srgbClr val="0070C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8250">
                <a:tc>
                  <a:txBody>
                    <a:bodyPr/>
                    <a:lstStyle/>
                    <a:p>
                      <a:r>
                        <a:rPr lang="en-US" sz="1200" dirty="0">
                          <a:latin typeface="Calibri" panose="020F0502020204030204" pitchFamily="34" charset="0"/>
                          <a:cs typeface="Calibri" panose="020F0502020204030204" pitchFamily="34" charset="0"/>
                        </a:rPr>
                        <a:t>Hyper-V 2012 R2</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All Guest</a:t>
                      </a:r>
                      <a:r>
                        <a:rPr lang="en-US" sz="1200" baseline="0" dirty="0">
                          <a:latin typeface="Calibri" panose="020F0502020204030204" pitchFamily="34" charset="0"/>
                          <a:cs typeface="Calibri" panose="020F0502020204030204" pitchFamily="34" charset="0"/>
                        </a:rPr>
                        <a:t> OS types supported by Azure</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94503">
                <a:tc>
                  <a:txBody>
                    <a:bodyPr/>
                    <a:lstStyle/>
                    <a:p>
                      <a:r>
                        <a:rPr lang="en-US" sz="1200" dirty="0">
                          <a:latin typeface="Calibri" panose="020F0502020204030204" pitchFamily="34" charset="0"/>
                          <a:cs typeface="Calibri" panose="020F0502020204030204" pitchFamily="34" charset="0"/>
                        </a:rPr>
                        <a:t>Hyper-V</a:t>
                      </a:r>
                      <a:r>
                        <a:rPr lang="en-US" sz="1200" baseline="0" dirty="0">
                          <a:latin typeface="Calibri" panose="020F0502020204030204" pitchFamily="34" charset="0"/>
                          <a:cs typeface="Calibri" panose="020F0502020204030204" pitchFamily="34" charset="0"/>
                        </a:rPr>
                        <a:t> 2008 R2 SP1 and 2012</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Windows*</a:t>
                      </a:r>
                      <a:r>
                        <a:rPr lang="en-US" sz="1200" baseline="0" dirty="0">
                          <a:latin typeface="Calibri" panose="020F0502020204030204" pitchFamily="34" charset="0"/>
                          <a:cs typeface="Calibri" panose="020F0502020204030204" pitchFamily="34" charset="0"/>
                        </a:rPr>
                        <a:t> and Linux*</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32992">
                <a:tc>
                  <a:txBody>
                    <a:bodyPr/>
                    <a:lstStyle/>
                    <a:p>
                      <a:r>
                        <a:rPr lang="en-US" sz="1200" dirty="0">
                          <a:latin typeface="Calibri" panose="020F0502020204030204" pitchFamily="34" charset="0"/>
                          <a:cs typeface="Calibri" panose="020F0502020204030204" pitchFamily="34" charset="0"/>
                        </a:rPr>
                        <a:t>VMware </a:t>
                      </a:r>
                      <a:r>
                        <a:rPr lang="en-US" sz="1200" kern="1200" dirty="0">
                          <a:effectLst/>
                          <a:latin typeface="Calibri" panose="020F0502020204030204" pitchFamily="34" charset="0"/>
                          <a:cs typeface="Calibri" panose="020F0502020204030204" pitchFamily="34" charset="0"/>
                        </a:rPr>
                        <a:t>vSphere 5.1,</a:t>
                      </a:r>
                      <a:r>
                        <a:rPr lang="en-US" sz="1200" kern="1200" baseline="0" dirty="0">
                          <a:effectLst/>
                          <a:latin typeface="Calibri" panose="020F0502020204030204" pitchFamily="34" charset="0"/>
                          <a:cs typeface="Calibri" panose="020F0502020204030204" pitchFamily="34" charset="0"/>
                        </a:rPr>
                        <a:t> 5.5, 6.0 and</a:t>
                      </a:r>
                      <a:r>
                        <a:rPr lang="en-US" sz="1200" kern="1200" dirty="0">
                          <a:effectLst/>
                          <a:latin typeface="Calibri" panose="020F0502020204030204" pitchFamily="34" charset="0"/>
                          <a:cs typeface="Calibri" panose="020F0502020204030204" pitchFamily="34" charset="0"/>
                        </a:rPr>
                        <a:t> Physical Servers</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Windows* and Linux*</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8250">
                <a:tc>
                  <a:txBody>
                    <a:bodyPr/>
                    <a:lstStyle/>
                    <a:p>
                      <a:r>
                        <a:rPr lang="en-US" sz="1200" dirty="0">
                          <a:latin typeface="Calibri" panose="020F0502020204030204" pitchFamily="34" charset="0"/>
                          <a:cs typeface="Calibri" panose="020F0502020204030204" pitchFamily="34" charset="0"/>
                        </a:rPr>
                        <a:t>Amazon Web Services (Windows AMIs)</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kern="1200" baseline="0" noProof="0" dirty="0">
                          <a:latin typeface="Calibri" panose="020F0502020204030204" pitchFamily="34" charset="0"/>
                          <a:cs typeface="Calibri" panose="020F0502020204030204" pitchFamily="34" charset="0"/>
                        </a:rPr>
                        <a:t>Windows Server 2008 R2 SP1+ (HVM only)</a:t>
                      </a:r>
                      <a:endParaRPr lang="en-US" sz="1200" kern="1200" baseline="0" dirty="0">
                        <a:solidFill>
                          <a:schemeClr val="tx1"/>
                        </a:solidFill>
                        <a:latin typeface="Calibri" panose="020F0502020204030204" pitchFamily="34" charset="0"/>
                        <a:ea typeface="+mn-ea"/>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8250">
                <a:tc>
                  <a:txBody>
                    <a:bodyPr/>
                    <a:lstStyle/>
                    <a:p>
                      <a:r>
                        <a:rPr lang="en-US" sz="1200" dirty="0">
                          <a:solidFill>
                            <a:schemeClr val="tx1"/>
                          </a:solidFill>
                          <a:latin typeface="Calibri" panose="020F0502020204030204" pitchFamily="34" charset="0"/>
                          <a:cs typeface="Calibri" panose="020F0502020204030204" pitchFamily="34" charset="0"/>
                        </a:rPr>
                        <a:t>Amazon Web Services (Linux AMIs)</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solidFill>
                            <a:schemeClr val="tx1"/>
                          </a:solidFill>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solidFill>
                            <a:schemeClr val="tx1"/>
                          </a:solidFill>
                          <a:latin typeface="Calibri" panose="020F0502020204030204" pitchFamily="34" charset="0"/>
                          <a:cs typeface="Calibri" panose="020F0502020204030204" pitchFamily="34" charset="0"/>
                        </a:rPr>
                        <a:t>Available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solidFill>
                            <a:schemeClr val="tx1"/>
                          </a:solidFill>
                          <a:latin typeface="Calibri" panose="020F0502020204030204" pitchFamily="34" charset="0"/>
                          <a:cs typeface="Calibri" panose="020F0502020204030204" pitchFamily="34" charset="0"/>
                        </a:rPr>
                        <a:t>RHEL</a:t>
                      </a:r>
                      <a:r>
                        <a:rPr lang="en-US" sz="1200" baseline="0" dirty="0">
                          <a:solidFill>
                            <a:schemeClr val="tx1"/>
                          </a:solidFill>
                          <a:latin typeface="Calibri" panose="020F0502020204030204" pitchFamily="34" charset="0"/>
                          <a:cs typeface="Calibri" panose="020F0502020204030204" pitchFamily="34" charset="0"/>
                        </a:rPr>
                        <a:t> 6.7 HVM</a:t>
                      </a:r>
                      <a:endParaRPr lang="en-US" sz="1200" b="1" baseline="30000" dirty="0">
                        <a:solidFill>
                          <a:srgbClr val="00B05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8250">
                <a:tc>
                  <a:txBody>
                    <a:bodyPr/>
                    <a:lstStyle/>
                    <a:p>
                      <a:r>
                        <a:rPr lang="en-US" sz="1200" dirty="0">
                          <a:latin typeface="Calibri" panose="020F0502020204030204" pitchFamily="34" charset="0"/>
                          <a:cs typeface="Calibri" panose="020F0502020204030204" pitchFamily="34" charset="0"/>
                        </a:rPr>
                        <a:t>Hyper-V 2012</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Hyper-V 2012R2</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All Guest</a:t>
                      </a:r>
                      <a:r>
                        <a:rPr lang="en-US" sz="1200" baseline="0" dirty="0">
                          <a:latin typeface="Calibri" panose="020F0502020204030204" pitchFamily="34" charset="0"/>
                          <a:cs typeface="Calibri" panose="020F0502020204030204" pitchFamily="34" charset="0"/>
                        </a:rPr>
                        <a:t> OS types supported by Hyper-V</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798752">
                <a:tc>
                  <a:txBody>
                    <a:bodyPr/>
                    <a:lstStyle/>
                    <a:p>
                      <a:r>
                        <a:rPr lang="en-US" sz="1200" dirty="0">
                          <a:latin typeface="Calibri" panose="020F0502020204030204" pitchFamily="34" charset="0"/>
                          <a:cs typeface="Calibri" panose="020F0502020204030204" pitchFamily="34" charset="0"/>
                        </a:rPr>
                        <a:t>VMware </a:t>
                      </a:r>
                      <a:r>
                        <a:rPr lang="en-US" sz="1200" kern="1200" dirty="0">
                          <a:effectLst/>
                          <a:latin typeface="Calibri" panose="020F0502020204030204" pitchFamily="34" charset="0"/>
                          <a:cs typeface="Calibri" panose="020F0502020204030204" pitchFamily="34" charset="0"/>
                        </a:rPr>
                        <a:t>vSphere 5.1,</a:t>
                      </a:r>
                      <a:r>
                        <a:rPr lang="en-US" sz="1200" kern="1200" baseline="0" dirty="0">
                          <a:effectLst/>
                          <a:latin typeface="Calibri" panose="020F0502020204030204" pitchFamily="34" charset="0"/>
                          <a:cs typeface="Calibri" panose="020F0502020204030204" pitchFamily="34" charset="0"/>
                        </a:rPr>
                        <a:t> 5.5, 6.0</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Hyper-V 2012R2</a:t>
                      </a:r>
                    </a:p>
                    <a:p>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via Microsoft Services Global Delivery</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Windows Serve</a:t>
                      </a:r>
                      <a:r>
                        <a:rPr lang="en-US" sz="1200" baseline="0" dirty="0">
                          <a:latin typeface="Calibri" panose="020F0502020204030204" pitchFamily="34" charset="0"/>
                          <a:cs typeface="Calibri" panose="020F0502020204030204" pitchFamily="34" charset="0"/>
                        </a:rPr>
                        <a:t>r 2008 R2 SP1+</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5DA85D4B-200A-43E5-BB1F-380725DD4795}"/>
              </a:ext>
            </a:extLst>
          </p:cNvPr>
          <p:cNvSpPr txBox="1"/>
          <p:nvPr/>
        </p:nvSpPr>
        <p:spPr>
          <a:xfrm>
            <a:off x="1971227" y="5412062"/>
            <a:ext cx="8287373" cy="230832"/>
          </a:xfrm>
          <a:prstGeom prst="rect">
            <a:avLst/>
          </a:prstGeom>
          <a:noFill/>
        </p:spPr>
        <p:txBody>
          <a:bodyPr wrap="square" lIns="0" tIns="0" rIns="0" bIns="0" rtlCol="0">
            <a:spAutoFit/>
          </a:bodyPr>
          <a:lstStyle/>
          <a:p>
            <a:r>
              <a:rPr lang="en-US" sz="1500" i="1" spc="-53" dirty="0">
                <a:gradFill>
                  <a:gsLst>
                    <a:gs pos="2917">
                      <a:srgbClr val="C0C0C0"/>
                    </a:gs>
                    <a:gs pos="95000">
                      <a:srgbClr val="C0C0C0"/>
                    </a:gs>
                  </a:gsLst>
                  <a:lin ang="5400000" scaled="0"/>
                </a:gradFill>
                <a:latin typeface="Calibri" panose="020F0502020204030204" pitchFamily="34" charset="0"/>
                <a:cs typeface="Calibri" panose="020F0502020204030204" pitchFamily="34" charset="0"/>
              </a:rPr>
              <a:t>* May be asked on the exam what ASR will support for a certain scenario</a:t>
            </a:r>
          </a:p>
        </p:txBody>
      </p:sp>
      <p:sp>
        <p:nvSpPr>
          <p:cNvPr id="5" name="Rectangle 4">
            <a:extLst>
              <a:ext uri="{FF2B5EF4-FFF2-40B4-BE49-F238E27FC236}">
                <a16:creationId xmlns:a16="http://schemas.microsoft.com/office/drawing/2014/main" id="{3CF91400-3DDF-4BA9-A62B-E0C58F2E278D}"/>
              </a:ext>
            </a:extLst>
          </p:cNvPr>
          <p:cNvSpPr/>
          <p:nvPr/>
        </p:nvSpPr>
        <p:spPr>
          <a:xfrm>
            <a:off x="1971226" y="5580927"/>
            <a:ext cx="8482315" cy="738664"/>
          </a:xfrm>
          <a:prstGeom prst="rect">
            <a:avLst/>
          </a:prstGeom>
        </p:spPr>
        <p:txBody>
          <a:bodyPr wrap="square">
            <a:spAutoFit/>
          </a:bodyPr>
          <a:lstStyle/>
          <a:p>
            <a:pPr>
              <a:defRPr/>
            </a:pPr>
            <a:r>
              <a:rPr lang="en-US" sz="2100" dirty="0">
                <a:solidFill>
                  <a:srgbClr val="000000"/>
                </a:solidFill>
              </a:rPr>
              <a:t>Source: </a:t>
            </a:r>
            <a:r>
              <a:rPr lang="en-US" sz="2100" dirty="0">
                <a:solidFill>
                  <a:srgbClr val="000000"/>
                </a:solidFill>
                <a:hlinkClick r:id="rId3"/>
              </a:rPr>
              <a:t>https://docs.microsoft.com/en-us/azure/site-recovery/</a:t>
            </a:r>
            <a:r>
              <a:rPr lang="en-US" sz="2100" dirty="0">
                <a:solidFill>
                  <a:srgbClr val="000000"/>
                </a:solidFill>
              </a:rPr>
              <a:t> </a:t>
            </a:r>
          </a:p>
        </p:txBody>
      </p:sp>
    </p:spTree>
    <p:extLst>
      <p:ext uri="{BB962C8B-B14F-4D97-AF65-F5344CB8AC3E}">
        <p14:creationId xmlns:p14="http://schemas.microsoft.com/office/powerpoint/2010/main" val="358596212"/>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sz="half" idx="1"/>
          </p:nvPr>
        </p:nvSpPr>
        <p:spPr>
          <a:prstGeom prst="rect">
            <a:avLst/>
          </a:prstGeom>
        </p:spPr>
        <p:txBody>
          <a:bodyPr>
            <a:normAutofit/>
          </a:bodyPr>
          <a:lstStyle/>
          <a:p>
            <a:pPr marL="0" indent="0">
              <a:buNone/>
            </a:pPr>
            <a:r>
              <a:rPr lang="en-US" sz="2647" dirty="0"/>
              <a:t>Hyper-V Replica</a:t>
            </a:r>
          </a:p>
          <a:p>
            <a:pPr marL="0" lvl="1" indent="-321891">
              <a:lnSpc>
                <a:spcPct val="70000"/>
              </a:lnSpc>
              <a:spcBef>
                <a:spcPts val="750"/>
              </a:spcBef>
            </a:pPr>
            <a:r>
              <a:rPr lang="en-US" sz="1350" dirty="0"/>
              <a:t>Simple, Affordable Second Site</a:t>
            </a:r>
          </a:p>
          <a:p>
            <a:pPr marL="0" lvl="1" indent="-321891">
              <a:lnSpc>
                <a:spcPct val="70000"/>
              </a:lnSpc>
              <a:spcBef>
                <a:spcPts val="750"/>
              </a:spcBef>
            </a:pPr>
            <a:r>
              <a:rPr lang="en-US" sz="1350" dirty="0"/>
              <a:t>“Extended Replication”   + 3rd Party Integration</a:t>
            </a:r>
          </a:p>
          <a:p>
            <a:pPr marL="0" lvl="1" indent="-321891">
              <a:lnSpc>
                <a:spcPct val="70000"/>
              </a:lnSpc>
              <a:spcBef>
                <a:spcPts val="750"/>
              </a:spcBef>
            </a:pPr>
            <a:r>
              <a:rPr lang="en-US" sz="1350" dirty="0"/>
              <a:t>Hardware Agnostic – either side</a:t>
            </a:r>
          </a:p>
          <a:p>
            <a:pPr marL="0" indent="0">
              <a:buNone/>
            </a:pPr>
            <a:r>
              <a:rPr lang="en-US" sz="2647" dirty="0"/>
              <a:t>Hybrid Cloud</a:t>
            </a:r>
          </a:p>
          <a:p>
            <a:pPr marL="0" lvl="1" indent="-321891">
              <a:lnSpc>
                <a:spcPct val="70000"/>
              </a:lnSpc>
              <a:spcBef>
                <a:spcPts val="750"/>
              </a:spcBef>
            </a:pPr>
            <a:r>
              <a:rPr lang="en-US" sz="1350" dirty="0"/>
              <a:t>Seamless Integration:</a:t>
            </a:r>
          </a:p>
          <a:p>
            <a:pPr marL="0" lvl="1" indent="-321891">
              <a:lnSpc>
                <a:spcPct val="70000"/>
              </a:lnSpc>
              <a:spcBef>
                <a:spcPts val="750"/>
              </a:spcBef>
            </a:pPr>
            <a:r>
              <a:rPr lang="en-US" sz="1350" dirty="0"/>
              <a:t>Private Cloud  or  on-premises to…</a:t>
            </a:r>
          </a:p>
          <a:p>
            <a:pPr marL="0" lvl="2" indent="-321891">
              <a:lnSpc>
                <a:spcPct val="70000"/>
              </a:lnSpc>
              <a:spcBef>
                <a:spcPts val="750"/>
              </a:spcBef>
            </a:pPr>
            <a:r>
              <a:rPr lang="en-US" sz="1350" dirty="0"/>
              <a:t>Service Provider Cloud</a:t>
            </a:r>
          </a:p>
          <a:p>
            <a:pPr marL="0" lvl="2" indent="-321891">
              <a:lnSpc>
                <a:spcPct val="70000"/>
              </a:lnSpc>
              <a:spcBef>
                <a:spcPts val="750"/>
              </a:spcBef>
            </a:pPr>
            <a:r>
              <a:rPr lang="en-US" sz="1350" dirty="0"/>
              <a:t>Microsoft  Azure</a:t>
            </a:r>
          </a:p>
          <a:p>
            <a:r>
              <a:rPr lang="en-US" sz="2647" dirty="0"/>
              <a:t>Azure Site Recovery (ASR)</a:t>
            </a:r>
          </a:p>
          <a:p>
            <a:pPr marL="252109" lvl="1" indent="0">
              <a:buNone/>
            </a:pPr>
            <a:r>
              <a:rPr lang="en-US" sz="1471" b="1" dirty="0"/>
              <a:t>WHEN TO USE:</a:t>
            </a:r>
            <a:r>
              <a:rPr lang="en-US" sz="1471" dirty="0"/>
              <a:t> 2</a:t>
            </a:r>
            <a:r>
              <a:rPr lang="en-US" sz="1471" baseline="30000" dirty="0"/>
              <a:t>nd</a:t>
            </a:r>
            <a:r>
              <a:rPr lang="en-US" sz="1471" dirty="0"/>
              <a:t> Site / Use SCCM,SCVMM, Unprotected workloads</a:t>
            </a:r>
          </a:p>
          <a:p>
            <a:pPr marL="252109" lvl="1" indent="0">
              <a:buNone/>
            </a:pPr>
            <a:r>
              <a:rPr lang="en-US" sz="1471" b="1" dirty="0"/>
              <a:t>WHEN NOT TO USE: </a:t>
            </a:r>
          </a:p>
          <a:p>
            <a:pPr marL="595009" lvl="2"/>
            <a:r>
              <a:rPr lang="en-US" sz="1171" dirty="0"/>
              <a:t>Workload requires synchronous replication, data outside of VHD</a:t>
            </a:r>
          </a:p>
          <a:p>
            <a:pPr marL="595009" lvl="2"/>
            <a:r>
              <a:rPr lang="en-US" sz="1171" dirty="0"/>
              <a:t>Workload needs to recover physical servers, beyond Hyper-V replica’s capabilities </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859929299"/>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sz="half" idx="1"/>
          </p:nvPr>
        </p:nvSpPr>
        <p:spPr>
          <a:prstGeom prst="rect">
            <a:avLst/>
          </a:prstGeom>
        </p:spPr>
        <p:txBody>
          <a:bodyPr>
            <a:noAutofit/>
          </a:bodyPr>
          <a:lstStyle/>
          <a:p>
            <a:pPr marL="0" indent="0">
              <a:buNone/>
            </a:pPr>
            <a:r>
              <a:rPr lang="en-US" sz="1800" dirty="0"/>
              <a:t>Azure Backup</a:t>
            </a:r>
          </a:p>
          <a:p>
            <a:pPr lvl="1" indent="-321891"/>
            <a:r>
              <a:rPr lang="en-US" sz="1200" dirty="0"/>
              <a:t>Reliable, Simple, Efficient backup and restore (agent based)</a:t>
            </a:r>
          </a:p>
          <a:p>
            <a:pPr lvl="1" indent="-321891"/>
            <a:r>
              <a:rPr lang="en-US" sz="1200" dirty="0"/>
              <a:t>Use for Branch Office or Small Business</a:t>
            </a:r>
          </a:p>
          <a:p>
            <a:pPr lvl="1" indent="-321891"/>
            <a:r>
              <a:rPr lang="en-US" sz="1200" dirty="0"/>
              <a:t>Backup and restore files and folders</a:t>
            </a:r>
          </a:p>
          <a:p>
            <a:pPr lvl="1" indent="-321891"/>
            <a:r>
              <a:rPr lang="en-US" sz="1200" dirty="0"/>
              <a:t>No Central Management</a:t>
            </a:r>
          </a:p>
          <a:p>
            <a:pPr marL="0" indent="0">
              <a:buNone/>
            </a:pPr>
            <a:r>
              <a:rPr lang="en-US" sz="1800" dirty="0"/>
              <a:t>Azure Backup Server</a:t>
            </a:r>
          </a:p>
          <a:p>
            <a:pPr lvl="1" indent="-321891"/>
            <a:r>
              <a:rPr lang="en-US" sz="1200" dirty="0"/>
              <a:t>Disk (D2D), giving high RTOs for tier 1 workloads</a:t>
            </a:r>
          </a:p>
          <a:p>
            <a:pPr lvl="1" indent="-321891"/>
            <a:r>
              <a:rPr lang="en-US" sz="1200" dirty="0"/>
              <a:t>Azure (D2D2C) for long term retention</a:t>
            </a:r>
          </a:p>
          <a:p>
            <a:pPr lvl="1" indent="-321891"/>
            <a:r>
              <a:rPr lang="en-US" sz="1200" dirty="0"/>
              <a:t>Modern Backup Storage technology (MABS v2)</a:t>
            </a:r>
          </a:p>
          <a:p>
            <a:pPr lvl="1" indent="-321891"/>
            <a:r>
              <a:rPr lang="en-US" sz="1200" dirty="0"/>
              <a:t>VMware capabilities</a:t>
            </a:r>
          </a:p>
          <a:p>
            <a:pPr lvl="1" indent="-321891"/>
            <a:r>
              <a:rPr lang="en-US" sz="1200" dirty="0"/>
              <a:t>Application Consistency</a:t>
            </a:r>
            <a:br>
              <a:rPr lang="en-US" sz="1200" dirty="0"/>
            </a:br>
            <a:r>
              <a:rPr lang="en-US" sz="1200" dirty="0"/>
              <a:t>(SQL, Exchange, SharePoint)</a:t>
            </a:r>
          </a:p>
          <a:p>
            <a:pPr lvl="1" indent="-321891"/>
            <a:endParaRPr lang="en-US" sz="1200" dirty="0"/>
          </a:p>
          <a:p>
            <a:pPr lvl="1" indent="-321891"/>
            <a:r>
              <a:rPr lang="en-US" sz="1200" dirty="0"/>
              <a:t>No Tape Backup</a:t>
            </a:r>
          </a:p>
          <a:p>
            <a:pPr lvl="1" indent="-321891"/>
            <a:r>
              <a:rPr lang="en-US" sz="1200" dirty="0"/>
              <a:t>No Integration with System Center</a:t>
            </a:r>
          </a:p>
          <a:p>
            <a:pPr lvl="1" indent="-321891"/>
            <a:r>
              <a:rPr lang="en-US" sz="1200" dirty="0"/>
              <a:t>Requires Azure Subscription</a:t>
            </a:r>
          </a:p>
        </p:txBody>
      </p:sp>
      <p:sp>
        <p:nvSpPr>
          <p:cNvPr id="10" name="Content Placeholder 9"/>
          <p:cNvSpPr>
            <a:spLocks noGrp="1"/>
          </p:cNvSpPr>
          <p:nvPr>
            <p:ph sz="half" idx="2"/>
          </p:nvPr>
        </p:nvSpPr>
        <p:spPr/>
        <p:txBody>
          <a:bodyPr>
            <a:normAutofit fontScale="47500" lnSpcReduction="20000"/>
          </a:bodyPr>
          <a:lstStyle/>
          <a:p>
            <a:pPr marL="0" indent="0">
              <a:buNone/>
            </a:pPr>
            <a:r>
              <a:rPr lang="en-US" sz="3825" dirty="0"/>
              <a:t>System Center Data Protection Manager (DPM)</a:t>
            </a:r>
          </a:p>
          <a:p>
            <a:pPr lvl="1" indent="-321891"/>
            <a:r>
              <a:rPr lang="en-US" sz="2625" dirty="0"/>
              <a:t>Physical, VM, Azure VM</a:t>
            </a:r>
          </a:p>
          <a:p>
            <a:pPr lvl="1" indent="-321891"/>
            <a:r>
              <a:rPr lang="en-US" sz="2700" dirty="0"/>
              <a:t>Store Locally  to Disks (D2D) </a:t>
            </a:r>
            <a:r>
              <a:rPr lang="en-US" sz="2700" b="1" dirty="0"/>
              <a:t>and to Tape (D2T)</a:t>
            </a:r>
          </a:p>
          <a:p>
            <a:pPr lvl="1" indent="-321891"/>
            <a:r>
              <a:rPr lang="en-US" sz="2700" dirty="0"/>
              <a:t>Store in Azure (D2D2C) for long term retention</a:t>
            </a:r>
          </a:p>
          <a:p>
            <a:pPr lvl="1" indent="-321891"/>
            <a:r>
              <a:rPr lang="en-US" sz="2700" dirty="0"/>
              <a:t>Full application consistency across server apps (</a:t>
            </a:r>
            <a:r>
              <a:rPr lang="en-US" sz="2700" dirty="0" err="1"/>
              <a:t>Exch</a:t>
            </a:r>
            <a:r>
              <a:rPr lang="en-US" sz="2700" dirty="0"/>
              <a:t>, SP, SQL…)</a:t>
            </a:r>
          </a:p>
          <a:p>
            <a:pPr lvl="1" indent="-321891"/>
            <a:r>
              <a:rPr lang="en-US" sz="2700" dirty="0"/>
              <a:t>Small backup window</a:t>
            </a:r>
          </a:p>
          <a:p>
            <a:pPr lvl="1" indent="-321891"/>
            <a:r>
              <a:rPr lang="en-US" sz="2700" dirty="0"/>
              <a:t>Bare Metal Recovery / Recovery to Azure</a:t>
            </a:r>
          </a:p>
          <a:p>
            <a:pPr lvl="1" indent="-321891"/>
            <a:r>
              <a:rPr lang="en-US" sz="2700" dirty="0"/>
              <a:t>Full System Center Integration (discovery, reporting, </a:t>
            </a:r>
            <a:r>
              <a:rPr lang="en-US" sz="2700" dirty="0" err="1"/>
              <a:t>etc</a:t>
            </a:r>
            <a:r>
              <a:rPr lang="en-US" sz="2700" dirty="0"/>
              <a:t>)</a:t>
            </a:r>
            <a:endParaRPr lang="en-US" sz="2625" dirty="0"/>
          </a:p>
          <a:p>
            <a:pPr marL="0" indent="0">
              <a:buNone/>
            </a:pPr>
            <a:r>
              <a:rPr lang="en-US" sz="3825" dirty="0"/>
              <a:t>StorSimple</a:t>
            </a:r>
          </a:p>
          <a:p>
            <a:pPr lvl="1" indent="-321891"/>
            <a:r>
              <a:rPr lang="en-US" sz="2625" dirty="0"/>
              <a:t>Proprietary Device | Multiple Tiers</a:t>
            </a:r>
          </a:p>
          <a:p>
            <a:pPr lvl="1" indent="-321891"/>
            <a:r>
              <a:rPr lang="en-US" sz="2625" dirty="0"/>
              <a:t>Cloud Integrated Storage (</a:t>
            </a:r>
            <a:r>
              <a:rPr lang="en-US" sz="2625" dirty="0" err="1"/>
              <a:t>CiS</a:t>
            </a:r>
            <a:r>
              <a:rPr lang="en-US" sz="2625" dirty="0"/>
              <a:t>)</a:t>
            </a:r>
          </a:p>
          <a:p>
            <a:pPr lvl="1" indent="-321891"/>
            <a:r>
              <a:rPr lang="en-US" sz="2625" dirty="0"/>
              <a:t>Seamless view of ALL Enterprise Storage  </a:t>
            </a:r>
          </a:p>
          <a:p>
            <a:pPr lvl="2" indent="-321891"/>
            <a:r>
              <a:rPr lang="en-US" sz="2325" dirty="0"/>
              <a:t>Windows and VMWare</a:t>
            </a:r>
          </a:p>
          <a:p>
            <a:pPr lvl="1" indent="-321891"/>
            <a:r>
              <a:rPr lang="en-US" sz="2625" dirty="0"/>
              <a:t>Multi-Tiers backup and recovery  (Hot/Cold)</a:t>
            </a:r>
          </a:p>
          <a:p>
            <a:pPr lvl="1" indent="-321891"/>
            <a:r>
              <a:rPr lang="en-US" sz="2625" dirty="0"/>
              <a:t>Fastest Solution</a:t>
            </a:r>
          </a:p>
          <a:p>
            <a:pPr lvl="1" indent="-321891"/>
            <a:r>
              <a:rPr lang="en-US" sz="2625" dirty="0"/>
              <a:t>Long Term Azure storage; scale storage out to Azure</a:t>
            </a:r>
          </a:p>
          <a:p>
            <a:pPr lvl="1" indent="-321891"/>
            <a:r>
              <a:rPr lang="en-US" sz="2625" dirty="0"/>
              <a:t>minimize on-</a:t>
            </a:r>
            <a:r>
              <a:rPr lang="en-US" sz="2625" dirty="0" err="1"/>
              <a:t>premesis</a:t>
            </a:r>
            <a:r>
              <a:rPr lang="en-US" sz="2625" dirty="0"/>
              <a:t>  disk requirements</a:t>
            </a:r>
          </a:p>
          <a:p>
            <a:pPr lvl="1" indent="-321891"/>
            <a:r>
              <a:rPr lang="en-US" sz="2625" dirty="0"/>
              <a:t>Seamless view of ALL Enterprise Storage | Windows and VMWare</a:t>
            </a:r>
          </a:p>
          <a:p>
            <a:pPr marL="0" lvl="1" indent="-321891">
              <a:spcBef>
                <a:spcPts val="750"/>
              </a:spcBef>
            </a:pPr>
            <a:endParaRPr lang="en-US" sz="2850" dirty="0"/>
          </a:p>
        </p:txBody>
      </p:sp>
      <p:sp>
        <p:nvSpPr>
          <p:cNvPr id="2" name="Text Placeholder 1">
            <a:extLst>
              <a:ext uri="{FF2B5EF4-FFF2-40B4-BE49-F238E27FC236}">
                <a16:creationId xmlns:a16="http://schemas.microsoft.com/office/drawing/2014/main" id="{0D2F899A-2B69-40C4-BC84-EA39D14C41E9}"/>
              </a:ext>
            </a:extLst>
          </p:cNvPr>
          <p:cNvSpPr>
            <a:spLocks noGrp="1"/>
          </p:cNvSpPr>
          <p:nvPr>
            <p:ph type="body" sz="quarter" idx="10"/>
          </p:nvPr>
        </p:nvSpPr>
        <p:spPr/>
        <p:txBody>
          <a:bodyPr/>
          <a:lstStyle/>
          <a:p>
            <a:endParaRPr lang="en-US"/>
          </a:p>
        </p:txBody>
      </p:sp>
      <p:pic>
        <p:nvPicPr>
          <p:cNvPr id="11" name="Picture 10"/>
          <p:cNvPicPr>
            <a:picLocks noChangeAspect="1"/>
          </p:cNvPicPr>
          <p:nvPr/>
        </p:nvPicPr>
        <p:blipFill>
          <a:blip r:embed="rId3"/>
          <a:stretch>
            <a:fillRect/>
          </a:stretch>
        </p:blipFill>
        <p:spPr>
          <a:xfrm>
            <a:off x="3396169" y="3636276"/>
            <a:ext cx="2593259" cy="2390307"/>
          </a:xfrm>
          <a:prstGeom prst="rect">
            <a:avLst/>
          </a:prstGeom>
        </p:spPr>
      </p:pic>
    </p:spTree>
    <p:extLst>
      <p:ext uri="{BB962C8B-B14F-4D97-AF65-F5344CB8AC3E}">
        <p14:creationId xmlns:p14="http://schemas.microsoft.com/office/powerpoint/2010/main" val="3114259912"/>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E5A1B-7E29-4914-A528-2FB8180BEA16}"/>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0E3E62A3-7559-4638-AE49-2A7FCAAACEE1}"/>
              </a:ext>
            </a:extLst>
          </p:cNvPr>
          <p:cNvSpPr>
            <a:spLocks noGrp="1"/>
          </p:cNvSpPr>
          <p:nvPr>
            <p:ph type="body" sz="quarter" idx="11"/>
          </p:nvPr>
        </p:nvSpPr>
        <p:spPr/>
        <p:txBody>
          <a:bodyPr/>
          <a:lstStyle/>
          <a:p>
            <a:r>
              <a:rPr lang="en-US" sz="2000" b="1" dirty="0"/>
              <a:t>Additional Information:  SLA for Site Recovery 99.9%</a:t>
            </a:r>
          </a:p>
          <a:p>
            <a:r>
              <a:rPr lang="en-US" sz="2000" dirty="0"/>
              <a:t>"</a:t>
            </a:r>
            <a:r>
              <a:rPr lang="en-US" sz="2000" b="1" dirty="0"/>
              <a:t>Failover</a:t>
            </a:r>
            <a:r>
              <a:rPr lang="en-US" sz="2000" dirty="0"/>
              <a:t>" is the process of transferring control, either simulated or actual, of a Protected Instance from a primary site to a secondary site.</a:t>
            </a:r>
          </a:p>
          <a:p>
            <a:r>
              <a:rPr lang="en-US" sz="2000" dirty="0"/>
              <a:t>"</a:t>
            </a:r>
            <a:r>
              <a:rPr lang="en-US" sz="2000" b="1" dirty="0"/>
              <a:t>On-Premises-to-Azure Failover</a:t>
            </a:r>
            <a:r>
              <a:rPr lang="en-US" sz="20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2000" dirty="0"/>
              <a:t>"</a:t>
            </a:r>
            <a:r>
              <a:rPr lang="en-US" sz="2000" b="1" dirty="0"/>
              <a:t>On-Premises-to-On-Premises Failover</a:t>
            </a:r>
            <a:r>
              <a:rPr lang="en-US" sz="2000" dirty="0"/>
              <a:t>" is the Failover of a Protected Instance from a non-Azure primary site to a non-Azure secondary site.</a:t>
            </a:r>
          </a:p>
          <a:p>
            <a:r>
              <a:rPr lang="en-US" sz="2000" dirty="0"/>
              <a:t>"</a:t>
            </a:r>
            <a:r>
              <a:rPr lang="en-US" sz="2000" b="1" dirty="0"/>
              <a:t>Protected Instance</a:t>
            </a:r>
            <a:r>
              <a:rPr lang="en-US" sz="20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
        <p:nvSpPr>
          <p:cNvPr id="5" name="Text Placeholder 4"/>
          <p:cNvSpPr>
            <a:spLocks noGrp="1"/>
          </p:cNvSpPr>
          <p:nvPr>
            <p:ph type="body" sz="quarter" idx="10"/>
          </p:nvPr>
        </p:nvSpPr>
        <p:spPr/>
        <p:txBody>
          <a:bodyPr/>
          <a:lstStyle/>
          <a:p>
            <a:endParaRPr lang="en-US" sz="1800" dirty="0"/>
          </a:p>
        </p:txBody>
      </p:sp>
    </p:spTree>
    <p:extLst>
      <p:ext uri="{BB962C8B-B14F-4D97-AF65-F5344CB8AC3E}">
        <p14:creationId xmlns:p14="http://schemas.microsoft.com/office/powerpoint/2010/main" val="2015015830"/>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8824C8A-078B-4DCC-802C-37A00772831B}"/>
              </a:ext>
            </a:extLst>
          </p:cNvPr>
          <p:cNvSpPr>
            <a:spLocks noGrp="1"/>
          </p:cNvSpPr>
          <p:nvPr>
            <p:ph type="title"/>
          </p:nvPr>
        </p:nvSpPr>
        <p:spPr/>
        <p:txBody>
          <a:bodyPr/>
          <a:lstStyle/>
          <a:p>
            <a:endParaRPr lang="en-US"/>
          </a:p>
        </p:txBody>
      </p:sp>
      <p:sp>
        <p:nvSpPr>
          <p:cNvPr id="11" name="Text Placeholder 10">
            <a:extLst>
              <a:ext uri="{FF2B5EF4-FFF2-40B4-BE49-F238E27FC236}">
                <a16:creationId xmlns:a16="http://schemas.microsoft.com/office/drawing/2014/main" id="{1EA6B9A7-3FC1-45FE-9917-C890C4BCAF95}"/>
              </a:ext>
            </a:extLst>
          </p:cNvPr>
          <p:cNvSpPr>
            <a:spLocks noGrp="1"/>
          </p:cNvSpPr>
          <p:nvPr>
            <p:ph type="body" sz="quarter" idx="11"/>
          </p:nvPr>
        </p:nvSpPr>
        <p:spPr/>
        <p:txBody>
          <a:bodyPr/>
          <a:lstStyle/>
          <a:p>
            <a:r>
              <a:rPr lang="en-US" sz="3300" b="1" dirty="0"/>
              <a:t>READ &amp; Practice</a:t>
            </a:r>
            <a:r>
              <a:rPr lang="en-US" dirty="0"/>
              <a:t> </a:t>
            </a:r>
            <a:br>
              <a:rPr lang="en-US" dirty="0"/>
            </a:br>
            <a:r>
              <a:rPr lang="en-US" dirty="0">
                <a:hlinkClick r:id="rId3"/>
              </a:rPr>
              <a:t>https://docs.microsoft.com/pdfstore/en-us/Azure.azure-documents/live/backup.pdf</a:t>
            </a:r>
            <a:r>
              <a:rPr lang="en-US" dirty="0"/>
              <a:t> </a:t>
            </a:r>
          </a:p>
          <a:p>
            <a:endParaRPr lang="en-US" dirty="0"/>
          </a:p>
          <a:p>
            <a:r>
              <a:rPr lang="en-US" dirty="0"/>
              <a:t>Link from </a:t>
            </a:r>
            <a:r>
              <a:rPr lang="en-US" dirty="0">
                <a:hlinkClick r:id="rId4"/>
              </a:rPr>
              <a:t>https://docs.microsoft.com/en-us/azure/backup/backup-try-azure-backup-in-10-mins</a:t>
            </a:r>
            <a:r>
              <a:rPr lang="en-US" dirty="0"/>
              <a:t>  – Download PDF </a:t>
            </a:r>
          </a:p>
          <a:p>
            <a:endParaRPr lang="en-US" dirty="0"/>
          </a:p>
        </p:txBody>
      </p:sp>
      <p:sp>
        <p:nvSpPr>
          <p:cNvPr id="9" name="Text Placeholder 8">
            <a:extLst>
              <a:ext uri="{FF2B5EF4-FFF2-40B4-BE49-F238E27FC236}">
                <a16:creationId xmlns:a16="http://schemas.microsoft.com/office/drawing/2014/main" id="{1B9C0CB6-D9BE-49E1-947D-853279326F48}"/>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905334254"/>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9D62429-D73B-4AAC-85C2-26BF7171630A}"/>
              </a:ext>
            </a:extLst>
          </p:cNvPr>
          <p:cNvSpPr>
            <a:spLocks noGrp="1"/>
          </p:cNvSpPr>
          <p:nvPr>
            <p:ph type="body" sz="quarter" idx="12"/>
          </p:nvPr>
        </p:nvSpPr>
        <p:spPr/>
        <p:txBody>
          <a:bodyPr/>
          <a:lstStyle/>
          <a:p>
            <a:endParaRPr lang="en-US"/>
          </a:p>
        </p:txBody>
      </p:sp>
      <p:sp>
        <p:nvSpPr>
          <p:cNvPr id="2" name="Title 1">
            <a:extLst>
              <a:ext uri="{FF2B5EF4-FFF2-40B4-BE49-F238E27FC236}">
                <a16:creationId xmlns:a16="http://schemas.microsoft.com/office/drawing/2014/main" id="{64A984DF-8EBC-49F6-B737-DC34D413E401}"/>
              </a:ext>
            </a:extLst>
          </p:cNvPr>
          <p:cNvSpPr>
            <a:spLocks noGrp="1"/>
          </p:cNvSpPr>
          <p:nvPr>
            <p:ph type="title"/>
          </p:nvPr>
        </p:nvSpPr>
        <p:spPr/>
        <p:txBody>
          <a:bodyPr/>
          <a:lstStyle/>
          <a:p>
            <a:r>
              <a:rPr lang="en-US" dirty="0"/>
              <a:t>Post Event Wrap/Up</a:t>
            </a:r>
          </a:p>
        </p:txBody>
      </p:sp>
    </p:spTree>
    <p:extLst>
      <p:ext uri="{BB962C8B-B14F-4D97-AF65-F5344CB8AC3E}">
        <p14:creationId xmlns:p14="http://schemas.microsoft.com/office/powerpoint/2010/main" val="3333136412"/>
      </p:ext>
    </p:extLst>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CD3B038-A6D6-4289-8BFB-7CD0A7C7415F}"/>
              </a:ext>
            </a:extLst>
          </p:cNvPr>
          <p:cNvSpPr>
            <a:spLocks noGrp="1"/>
          </p:cNvSpPr>
          <p:nvPr>
            <p:ph type="body" sz="quarter" idx="12"/>
          </p:nvPr>
        </p:nvSpPr>
        <p:spPr/>
        <p:txBody>
          <a:bodyPr/>
          <a:lstStyle/>
          <a:p>
            <a:endParaRPr lang="en-US"/>
          </a:p>
        </p:txBody>
      </p:sp>
      <p:sp>
        <p:nvSpPr>
          <p:cNvPr id="6" name="Title 5">
            <a:extLst>
              <a:ext uri="{FF2B5EF4-FFF2-40B4-BE49-F238E27FC236}">
                <a16:creationId xmlns:a16="http://schemas.microsoft.com/office/drawing/2014/main" id="{5EB61E28-A193-4F23-9F1D-F07F538D8E68}"/>
              </a:ext>
            </a:extLst>
          </p:cNvPr>
          <p:cNvSpPr>
            <a:spLocks noGrp="1"/>
          </p:cNvSpPr>
          <p:nvPr>
            <p:ph type="title"/>
          </p:nvPr>
        </p:nvSpPr>
        <p:spPr/>
        <p:txBody>
          <a:bodyPr/>
          <a:lstStyle/>
          <a:p>
            <a:r>
              <a:rPr lang="en-US" dirty="0"/>
              <a:t>Time For Feedback!</a:t>
            </a:r>
          </a:p>
        </p:txBody>
      </p:sp>
    </p:spTree>
    <p:extLst>
      <p:ext uri="{BB962C8B-B14F-4D97-AF65-F5344CB8AC3E}">
        <p14:creationId xmlns:p14="http://schemas.microsoft.com/office/powerpoint/2010/main" val="1310572391"/>
      </p:ext>
    </p:extLst>
  </p:cSld>
  <p:clrMapOvr>
    <a:masterClrMapping/>
  </p:clrMapOvr>
  <p:transition spd="slow">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4F7A9-E921-4357-9149-373976F55DAB}"/>
              </a:ext>
            </a:extLst>
          </p:cNvPr>
          <p:cNvSpPr>
            <a:spLocks noGrp="1"/>
          </p:cNvSpPr>
          <p:nvPr>
            <p:ph type="body" sz="quarter" idx="12"/>
          </p:nvPr>
        </p:nvSpPr>
        <p:spPr/>
        <p:txBody>
          <a:bodyPr/>
          <a:lstStyle/>
          <a:p>
            <a:pPr marL="0" indent="0">
              <a:buNone/>
            </a:pPr>
            <a:r>
              <a:rPr lang="en-US" sz="4400" dirty="0"/>
              <a:t>Who feels like the knowledge you obtained in this class will help your company?</a:t>
            </a:r>
          </a:p>
        </p:txBody>
      </p:sp>
      <p:sp>
        <p:nvSpPr>
          <p:cNvPr id="2" name="Title 1">
            <a:extLst>
              <a:ext uri="{FF2B5EF4-FFF2-40B4-BE49-F238E27FC236}">
                <a16:creationId xmlns:a16="http://schemas.microsoft.com/office/drawing/2014/main" id="{CD5BD358-9F61-4A38-ADEA-6049ADD4110E}"/>
              </a:ext>
            </a:extLst>
          </p:cNvPr>
          <p:cNvSpPr>
            <a:spLocks noGrp="1"/>
          </p:cNvSpPr>
          <p:nvPr>
            <p:ph type="title"/>
          </p:nvPr>
        </p:nvSpPr>
        <p:spPr/>
        <p:txBody>
          <a:bodyPr/>
          <a:lstStyle/>
          <a:p>
            <a:r>
              <a:rPr lang="en-US" dirty="0"/>
              <a:t>Show of Hands</a:t>
            </a:r>
          </a:p>
        </p:txBody>
      </p:sp>
    </p:spTree>
    <p:extLst>
      <p:ext uri="{BB962C8B-B14F-4D97-AF65-F5344CB8AC3E}">
        <p14:creationId xmlns:p14="http://schemas.microsoft.com/office/powerpoint/2010/main" val="3262228563"/>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Making it REAL!!!</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348252" y="1934580"/>
            <a:ext cx="532865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5880101" y="1934580"/>
            <a:ext cx="506730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6456088" y="5804850"/>
            <a:ext cx="4195379" cy="96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eaLnBrk="0" hangingPunct="0"/>
            <a:r>
              <a:rPr lang="en-US" altLang="en-US" sz="1200" dirty="0">
                <a:latin typeface="Calibri Light" panose="020F0302020204030204" pitchFamily="34" charset="0"/>
                <a:ea typeface="Times New Roman" panose="02020603050405020304" pitchFamily="18" charset="0"/>
                <a:cs typeface="Calibri Light" panose="020F0302020204030204" pitchFamily="34" charset="0"/>
              </a:rPr>
              <a:t>Room</a:t>
            </a:r>
            <a:r>
              <a:rPr lang="en-US" altLang="en-US" sz="1200" b="0" dirty="0">
                <a:latin typeface="Calibri Light" panose="020F0302020204030204" pitchFamily="34" charset="0"/>
                <a:ea typeface="Times New Roman" panose="02020603050405020304" pitchFamily="18" charset="0"/>
                <a:cs typeface="Calibri Light" panose="020F0302020204030204" pitchFamily="34" charset="0"/>
              </a:rPr>
              <a:t>:   1st Floor - Washington</a:t>
            </a:r>
            <a:endParaRPr lang="en-US" altLang="en-US" sz="300" b="0" dirty="0"/>
          </a:p>
          <a:p>
            <a:pPr eaLnBrk="0" hangingPunct="0"/>
            <a:r>
              <a:rPr lang="en-US" altLang="en-US" sz="1200" dirty="0" err="1">
                <a:latin typeface="Calibri Light" panose="020F0302020204030204" pitchFamily="34" charset="0"/>
                <a:ea typeface="Calibri" panose="020F0502020204030204" pitchFamily="34" charset="0"/>
                <a:cs typeface="Calibri Light" panose="020F0302020204030204" pitchFamily="34" charset="0"/>
              </a:rPr>
              <a:t>WiFi</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eaLnBrk="0" hangingPunct="0"/>
            <a:r>
              <a:rPr lang="en-US" altLang="en-US" sz="1200" dirty="0">
                <a:latin typeface="Calibri Light" panose="020F0302020204030204" pitchFamily="34" charset="0"/>
                <a:cs typeface="Calibri Light" panose="020F0302020204030204" pitchFamily="34" charset="0"/>
              </a:rPr>
              <a:t>Content:</a:t>
            </a:r>
            <a:r>
              <a:rPr lang="en-US" altLang="en-US" sz="1200" b="0" dirty="0">
                <a:latin typeface="Calibri Light" panose="020F0302020204030204" pitchFamily="34" charset="0"/>
                <a:cs typeface="Calibri Light" panose="020F0302020204030204" pitchFamily="34" charset="0"/>
              </a:rPr>
              <a:t> </a:t>
            </a:r>
            <a:r>
              <a:rPr lang="en-US" altLang="en-US" sz="1200" b="0" dirty="0">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a:t>
            </a:r>
          </a:p>
          <a:p>
            <a:pPr eaLnBrk="0" hangingPunct="0"/>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Folders  </a:t>
            </a:r>
            <a:r>
              <a:rPr lang="en-US" altLang="en-US" sz="1200" dirty="0">
                <a:latin typeface="Calibri Light" panose="020F0302020204030204" pitchFamily="34" charset="0"/>
                <a:ea typeface="Calibri" panose="020F0502020204030204" pitchFamily="34" charset="0"/>
                <a:cs typeface="Calibri Light" panose="020F0302020204030204" pitchFamily="34" charset="0"/>
              </a:rPr>
              <a:t>Decks</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Presentations\2018-05-14-Boston\   </a:t>
            </a:r>
            <a:r>
              <a:rPr lang="en-US" altLang="en-US" sz="1200" dirty="0">
                <a:latin typeface="Calibri Light" panose="020F0302020204030204" pitchFamily="34" charset="0"/>
                <a:ea typeface="Calibri" panose="020F0502020204030204" pitchFamily="34" charset="0"/>
                <a:cs typeface="Calibri Light" panose="020F0302020204030204" pitchFamily="34" charset="0"/>
              </a:rPr>
              <a:t>Labs</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Labs\</a:t>
            </a:r>
            <a:endParaRPr lang="en-US" altLang="en-US" sz="1200" b="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AFFCA02C-D337-4BE1-B27F-7C5EF7D8EA5A}"/>
              </a:ext>
            </a:extLst>
          </p:cNvPr>
          <p:cNvSpPr/>
          <p:nvPr/>
        </p:nvSpPr>
        <p:spPr bwMode="auto">
          <a:xfrm>
            <a:off x="0" y="-13667"/>
            <a:ext cx="12192000" cy="998378"/>
          </a:xfrm>
          <a:prstGeom prst="rect">
            <a:avLst/>
          </a:prstGeom>
          <a:solidFill>
            <a:srgbClr val="92D05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800" b="1" i="0" u="none" strike="noStrike" cap="none" normalizeH="0" baseline="0" dirty="0">
                <a:ln>
                  <a:noFill/>
                </a:ln>
                <a:solidFill>
                  <a:schemeClr val="tx1"/>
                </a:solidFill>
                <a:effectLst/>
                <a:latin typeface="Verdana" pitchFamily="34" charset="0"/>
              </a:rPr>
              <a:t>Making It REAL!!!</a:t>
            </a:r>
          </a:p>
        </p:txBody>
      </p:sp>
      <p:graphicFrame>
        <p:nvGraphicFramePr>
          <p:cNvPr id="4" name="Table 3">
            <a:extLst>
              <a:ext uri="{FF2B5EF4-FFF2-40B4-BE49-F238E27FC236}">
                <a16:creationId xmlns:a16="http://schemas.microsoft.com/office/drawing/2014/main" id="{FBAFCE12-8F4C-4BA2-AF8B-C7F037805B4C}"/>
              </a:ext>
            </a:extLst>
          </p:cNvPr>
          <p:cNvGraphicFramePr>
            <a:graphicFrameLocks noGrp="1"/>
          </p:cNvGraphicFramePr>
          <p:nvPr>
            <p:extLst>
              <p:ext uri="{D42A27DB-BD31-4B8C-83A1-F6EECF244321}">
                <p14:modId xmlns:p14="http://schemas.microsoft.com/office/powerpoint/2010/main" val="630196592"/>
              </p:ext>
            </p:extLst>
          </p:nvPr>
        </p:nvGraphicFramePr>
        <p:xfrm>
          <a:off x="187571" y="2276615"/>
          <a:ext cx="5548343" cy="4271899"/>
        </p:xfrm>
        <a:graphic>
          <a:graphicData uri="http://schemas.openxmlformats.org/drawingml/2006/table">
            <a:tbl>
              <a:tblPr firstRow="1" firstCol="1" bandRow="1"/>
              <a:tblGrid>
                <a:gridCol w="1182434">
                  <a:extLst>
                    <a:ext uri="{9D8B030D-6E8A-4147-A177-3AD203B41FA5}">
                      <a16:colId xmlns:a16="http://schemas.microsoft.com/office/drawing/2014/main" val="2301337170"/>
                    </a:ext>
                  </a:extLst>
                </a:gridCol>
                <a:gridCol w="2465930">
                  <a:extLst>
                    <a:ext uri="{9D8B030D-6E8A-4147-A177-3AD203B41FA5}">
                      <a16:colId xmlns:a16="http://schemas.microsoft.com/office/drawing/2014/main" val="3362276741"/>
                    </a:ext>
                  </a:extLst>
                </a:gridCol>
                <a:gridCol w="1899979">
                  <a:extLst>
                    <a:ext uri="{9D8B030D-6E8A-4147-A177-3AD203B41FA5}">
                      <a16:colId xmlns:a16="http://schemas.microsoft.com/office/drawing/2014/main" val="3762334117"/>
                    </a:ext>
                  </a:extLst>
                </a:gridCol>
              </a:tblGrid>
              <a:tr h="197485">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1615149216"/>
                  </a:ext>
                </a:extLst>
              </a:tr>
              <a:tr h="277495">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8:30 – 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Breakfast, Registration, Setup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775752262"/>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8:45 – 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Welcome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447048160"/>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9:00 – 9:15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Agenda Overview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2586666621"/>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9:15 – 9:50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Becoming a Cloud Architect &amp; DevOps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922153485"/>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9:50-10:15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Fidelity Certified Services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45202195"/>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10:15 – 10:30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 &amp; Networking with Microsoft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381386270"/>
                  </a:ext>
                </a:extLst>
              </a:tr>
              <a:tr h="277495">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10:30 – 11:30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Network Implementation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Patrick El-Azem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2980943936"/>
                  </a:ext>
                </a:extLst>
              </a:tr>
              <a:tr h="277495">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11:30 – 12:30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Data Implementation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Coach Culbertson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2775193552"/>
                  </a:ext>
                </a:extLst>
              </a:tr>
              <a:tr h="27178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12:30 – 1:30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Lunch &amp; Networking &amp;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668979221"/>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1:30 – 2:30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Design for Operations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Patrick El-Azem</a:t>
                      </a:r>
                      <a:r>
                        <a:rPr lang="en-US" sz="12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448859325"/>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2:30 – 2:45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 &amp; Networking with Microsoft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68684068"/>
                  </a:ext>
                </a:extLst>
              </a:tr>
              <a:tr h="277495">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2:45 – 3:30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Security &amp; Identity Solutions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Coach Culbertson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950979269"/>
                  </a:ext>
                </a:extLst>
              </a:tr>
              <a:tr h="50927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3:30 – 5:00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Making it Real with Practical Application – Brainstorming &amp; Assigned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Dan, Coach, Patrick, Others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2667102697"/>
                  </a:ext>
                </a:extLst>
              </a:tr>
            </a:tbl>
          </a:graphicData>
        </a:graphic>
      </p:graphicFrame>
      <p:graphicFrame>
        <p:nvGraphicFramePr>
          <p:cNvPr id="11" name="Table 10">
            <a:extLst>
              <a:ext uri="{FF2B5EF4-FFF2-40B4-BE49-F238E27FC236}">
                <a16:creationId xmlns:a16="http://schemas.microsoft.com/office/drawing/2014/main" id="{7F19D4C8-80EB-4189-B2ED-571A30A848C7}"/>
              </a:ext>
            </a:extLst>
          </p:cNvPr>
          <p:cNvGraphicFramePr>
            <a:graphicFrameLocks noGrp="1"/>
          </p:cNvGraphicFramePr>
          <p:nvPr>
            <p:extLst>
              <p:ext uri="{D42A27DB-BD31-4B8C-83A1-F6EECF244321}">
                <p14:modId xmlns:p14="http://schemas.microsoft.com/office/powerpoint/2010/main" val="2057705130"/>
              </p:ext>
            </p:extLst>
          </p:nvPr>
        </p:nvGraphicFramePr>
        <p:xfrm>
          <a:off x="5880101" y="2484783"/>
          <a:ext cx="5901267" cy="3222055"/>
        </p:xfrm>
        <a:graphic>
          <a:graphicData uri="http://schemas.openxmlformats.org/drawingml/2006/table">
            <a:tbl>
              <a:tblPr firstRow="1" firstCol="1" bandRow="1"/>
              <a:tblGrid>
                <a:gridCol w="1322413">
                  <a:extLst>
                    <a:ext uri="{9D8B030D-6E8A-4147-A177-3AD203B41FA5}">
                      <a16:colId xmlns:a16="http://schemas.microsoft.com/office/drawing/2014/main" val="850126628"/>
                    </a:ext>
                  </a:extLst>
                </a:gridCol>
                <a:gridCol w="3008489">
                  <a:extLst>
                    <a:ext uri="{9D8B030D-6E8A-4147-A177-3AD203B41FA5}">
                      <a16:colId xmlns:a16="http://schemas.microsoft.com/office/drawing/2014/main" val="250458730"/>
                    </a:ext>
                  </a:extLst>
                </a:gridCol>
                <a:gridCol w="1570365">
                  <a:extLst>
                    <a:ext uri="{9D8B030D-6E8A-4147-A177-3AD203B41FA5}">
                      <a16:colId xmlns:a16="http://schemas.microsoft.com/office/drawing/2014/main" val="4272312493"/>
                    </a:ext>
                  </a:extLst>
                </a:gridCol>
              </a:tblGrid>
              <a:tr h="280670">
                <a:tc>
                  <a:txBody>
                    <a:bodyPr/>
                    <a:lstStyle/>
                    <a:p>
                      <a:pPr marL="0" marR="0" algn="ctr">
                        <a:lnSpc>
                          <a:spcPct val="106000"/>
                        </a:lnSpc>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0C0"/>
                    </a:solidFill>
                  </a:tcPr>
                </a:tc>
                <a:extLst>
                  <a:ext uri="{0D108BD9-81ED-4DB2-BD59-A6C34878D82A}">
                    <a16:rowId xmlns:a16="http://schemas.microsoft.com/office/drawing/2014/main" val="2300621151"/>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8:30 – 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Breakfast, Registration, Setup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2275921016"/>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9:00 – 10:15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Exam Tips and Architecting for Your Company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Dan Stolts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487951899"/>
                  </a:ext>
                </a:extLst>
              </a:tr>
              <a:tr h="229870">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10:15 – 10:30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Break &amp; Networking with Microsoft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4108070279"/>
                  </a:ext>
                </a:extLst>
              </a:tr>
              <a:tr h="256540">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10:30 – 12:00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Compute Infrastructure</a:t>
                      </a: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157430849"/>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12:00 – 1:00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Lunch &amp; Networking &amp;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2634617100"/>
                  </a:ext>
                </a:extLst>
              </a:tr>
              <a:tr h="27749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1:00 – 3:15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Design Solutions Using Platform Services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Coach Culbertson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2785591560"/>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3:15 – 3:30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Break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1477047690"/>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3:30 – 4:15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Making it Real: Whiteboarding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Coach, Others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3724455268"/>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4:15 – 4:45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Making it Real: Architecting Real World Solutions – Whiteboarding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Coach, Others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207874106"/>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4:45-5:00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Wrap-Up/Closing Next Steps and Homework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Dan, Coach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1924429069"/>
                  </a:ext>
                </a:extLst>
              </a:tr>
            </a:tbl>
          </a:graphicData>
        </a:graphic>
      </p:graphicFrame>
    </p:spTree>
    <p:extLst>
      <p:ext uri="{BB962C8B-B14F-4D97-AF65-F5344CB8AC3E}">
        <p14:creationId xmlns:p14="http://schemas.microsoft.com/office/powerpoint/2010/main" val="2738624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4F7A9-E921-4357-9149-373976F55DAB}"/>
              </a:ext>
            </a:extLst>
          </p:cNvPr>
          <p:cNvSpPr>
            <a:spLocks noGrp="1"/>
          </p:cNvSpPr>
          <p:nvPr>
            <p:ph type="body" sz="quarter" idx="12"/>
          </p:nvPr>
        </p:nvSpPr>
        <p:spPr/>
        <p:txBody>
          <a:bodyPr/>
          <a:lstStyle/>
          <a:p>
            <a:pPr marL="0" indent="0">
              <a:buNone/>
            </a:pPr>
            <a:r>
              <a:rPr lang="en-US" sz="4400" dirty="0"/>
              <a:t>Who feels like the knowledge you obtained in this class will help </a:t>
            </a:r>
            <a:r>
              <a:rPr lang="en-US" sz="4400"/>
              <a:t>your career?</a:t>
            </a:r>
            <a:endParaRPr lang="en-US" sz="4400" dirty="0"/>
          </a:p>
        </p:txBody>
      </p:sp>
      <p:sp>
        <p:nvSpPr>
          <p:cNvPr id="2" name="Title 1">
            <a:extLst>
              <a:ext uri="{FF2B5EF4-FFF2-40B4-BE49-F238E27FC236}">
                <a16:creationId xmlns:a16="http://schemas.microsoft.com/office/drawing/2014/main" id="{CD5BD358-9F61-4A38-ADEA-6049ADD4110E}"/>
              </a:ext>
            </a:extLst>
          </p:cNvPr>
          <p:cNvSpPr>
            <a:spLocks noGrp="1"/>
          </p:cNvSpPr>
          <p:nvPr>
            <p:ph type="title"/>
          </p:nvPr>
        </p:nvSpPr>
        <p:spPr/>
        <p:txBody>
          <a:bodyPr/>
          <a:lstStyle/>
          <a:p>
            <a:r>
              <a:rPr lang="en-US" dirty="0"/>
              <a:t>Show of Hands</a:t>
            </a:r>
          </a:p>
        </p:txBody>
      </p:sp>
    </p:spTree>
    <p:extLst>
      <p:ext uri="{BB962C8B-B14F-4D97-AF65-F5344CB8AC3E}">
        <p14:creationId xmlns:p14="http://schemas.microsoft.com/office/powerpoint/2010/main" val="1881392275"/>
      </p:ext>
    </p:extLst>
  </p:cSld>
  <p:clrMapOvr>
    <a:masterClrMapping/>
  </p:clrMapOvr>
  <p:transition spd="slow">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936777-E5C5-4FD3-BBD2-A70547AD6417}"/>
              </a:ext>
            </a:extLst>
          </p:cNvPr>
          <p:cNvSpPr>
            <a:spLocks noGrp="1"/>
          </p:cNvSpPr>
          <p:nvPr>
            <p:ph type="title"/>
          </p:nvPr>
        </p:nvSpPr>
        <p:spPr/>
        <p:txBody>
          <a:bodyPr>
            <a:normAutofit fontScale="90000"/>
          </a:bodyPr>
          <a:lstStyle/>
          <a:p>
            <a:r>
              <a:rPr lang="en-US" sz="3600" dirty="0"/>
              <a:t>Do you want more free training for you, your friends and peers?</a:t>
            </a:r>
          </a:p>
        </p:txBody>
      </p:sp>
      <p:sp>
        <p:nvSpPr>
          <p:cNvPr id="5" name="Text Placeholder 4">
            <a:extLst>
              <a:ext uri="{FF2B5EF4-FFF2-40B4-BE49-F238E27FC236}">
                <a16:creationId xmlns:a16="http://schemas.microsoft.com/office/drawing/2014/main" id="{8F0F298E-8EE5-4828-B969-7524BF7AD37F}"/>
              </a:ext>
            </a:extLst>
          </p:cNvPr>
          <p:cNvSpPr>
            <a:spLocks noGrp="1"/>
          </p:cNvSpPr>
          <p:nvPr>
            <p:ph idx="1"/>
          </p:nvPr>
        </p:nvSpPr>
        <p:spPr/>
        <p:txBody>
          <a:bodyPr/>
          <a:lstStyle/>
          <a:p>
            <a:pPr marL="571500" indent="-571500">
              <a:buFont typeface="Arial" panose="020B0604020202020204" pitchFamily="34" charset="0"/>
              <a:buChar char="•"/>
            </a:pPr>
            <a:r>
              <a:rPr lang="en-US" sz="3200" dirty="0"/>
              <a:t>Feedback is very, very important to Microsoft.  It is the mechanism we use to get additional funding to have more workshops. </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Please help us help you &amp; your peers, now and in the future.  Give us the evidence that this is a worthwhile investment.</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It only takes a couple minutes to fill out the survey at the end of the class. Even if you miss some of the class, it is very important that we get your feedback!</a:t>
            </a:r>
          </a:p>
          <a:p>
            <a:pPr marL="0" indent="0">
              <a:buNone/>
            </a:pPr>
            <a:r>
              <a:rPr lang="en-US" sz="4000" dirty="0"/>
              <a:t>THANK YOU!  </a:t>
            </a:r>
            <a:r>
              <a:rPr lang="en-US" sz="3200" dirty="0"/>
              <a:t>From our entire training team!!!</a:t>
            </a:r>
          </a:p>
        </p:txBody>
      </p:sp>
    </p:spTree>
    <p:extLst>
      <p:ext uri="{BB962C8B-B14F-4D97-AF65-F5344CB8AC3E}">
        <p14:creationId xmlns:p14="http://schemas.microsoft.com/office/powerpoint/2010/main" val="29948135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390166" y="2490788"/>
            <a:ext cx="4148497" cy="2704895"/>
          </a:xfrm>
        </p:spPr>
        <p:txBody>
          <a:bodyPr/>
          <a:lstStyle/>
          <a:p>
            <a:pPr marL="571500" indent="-571500">
              <a:buFont typeface="Arial" panose="020B0604020202020204" pitchFamily="34" charset="0"/>
              <a:buChar char="•"/>
            </a:pPr>
            <a:r>
              <a:rPr lang="en-US" sz="3600" dirty="0"/>
              <a:t>Event</a:t>
            </a:r>
          </a:p>
          <a:p>
            <a:pPr marL="571500" indent="-571500">
              <a:buFont typeface="Arial" panose="020B0604020202020204" pitchFamily="34" charset="0"/>
              <a:buChar char="•"/>
            </a:pPr>
            <a:r>
              <a:rPr lang="en-US" sz="3600" dirty="0"/>
              <a:t>Content</a:t>
            </a:r>
          </a:p>
          <a:p>
            <a:pPr marL="571500" indent="-571500">
              <a:buFont typeface="Arial" panose="020B0604020202020204" pitchFamily="34" charset="0"/>
              <a:buChar char="•"/>
            </a:pPr>
            <a:r>
              <a:rPr lang="en-US" sz="3600" dirty="0"/>
              <a:t>Speakers</a:t>
            </a:r>
          </a:p>
          <a:p>
            <a:pPr marL="571500" indent="-571500">
              <a:buFont typeface="Arial" panose="020B0604020202020204" pitchFamily="34" charset="0"/>
              <a:buChar char="•"/>
            </a:pPr>
            <a:r>
              <a:rPr lang="en-US" sz="3600" dirty="0"/>
              <a:t>Topics</a:t>
            </a:r>
          </a:p>
          <a:p>
            <a:pPr marL="571500" indent="-571500">
              <a:buFont typeface="Arial" panose="020B0604020202020204" pitchFamily="34" charset="0"/>
              <a:buChar char="•"/>
            </a:pPr>
            <a:r>
              <a:rPr lang="en-US" sz="3600" dirty="0"/>
              <a:t>Event Flow</a:t>
            </a:r>
          </a:p>
          <a:p>
            <a:pPr marL="571500" indent="-571500">
              <a:buFont typeface="Arial" panose="020B0604020202020204" pitchFamily="34" charset="0"/>
              <a:buChar char="•"/>
            </a:pPr>
            <a:endParaRPr lang="en-US" sz="3600" dirty="0"/>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a:xfrm>
            <a:off x="260109" y="405160"/>
            <a:ext cx="9860610" cy="2219926"/>
          </a:xfrm>
        </p:spPr>
        <p:txBody>
          <a:bodyPr>
            <a:normAutofit/>
          </a:bodyPr>
          <a:lstStyle/>
          <a:p>
            <a:r>
              <a:rPr lang="en-US" sz="4800" dirty="0"/>
              <a:t>Live Feedback:</a:t>
            </a:r>
            <a:br>
              <a:rPr lang="en-US" sz="4800" dirty="0"/>
            </a:br>
            <a:r>
              <a:rPr lang="en-US" sz="4800" dirty="0"/>
              <a:t>In your own words:</a:t>
            </a:r>
            <a:br>
              <a:rPr lang="en-US" sz="4800" dirty="0"/>
            </a:br>
            <a:r>
              <a:rPr lang="en-US" sz="4800" dirty="0"/>
              <a:t>What did you think of …</a:t>
            </a:r>
          </a:p>
        </p:txBody>
      </p:sp>
      <p:sp>
        <p:nvSpPr>
          <p:cNvPr id="5" name="Text Placeholder 3">
            <a:extLst>
              <a:ext uri="{FF2B5EF4-FFF2-40B4-BE49-F238E27FC236}">
                <a16:creationId xmlns:a16="http://schemas.microsoft.com/office/drawing/2014/main" id="{18AD0253-D181-4E36-B8E6-7E96D03879FE}"/>
              </a:ext>
            </a:extLst>
          </p:cNvPr>
          <p:cNvSpPr txBox="1">
            <a:spLocks/>
          </p:cNvSpPr>
          <p:nvPr/>
        </p:nvSpPr>
        <p:spPr>
          <a:xfrm>
            <a:off x="5487259" y="2610146"/>
            <a:ext cx="5515334" cy="2704895"/>
          </a:xfrm>
          <a:prstGeom prst="rect">
            <a:avLst/>
          </a:prstGeom>
          <a:noFill/>
        </p:spPr>
        <p:txBody>
          <a:bodyPr vert="horz" lIns="146304" tIns="109728" rIns="146304" bIns="109728" rtlCol="0">
            <a:noAutofit/>
          </a:bodyPr>
          <a:lstStyle>
            <a:lvl1pPr marL="0" indent="0" algn="l" defTabSz="914400" rtl="0" eaLnBrk="1" latinLnBrk="0" hangingPunct="1">
              <a:lnSpc>
                <a:spcPct val="90000"/>
              </a:lnSpc>
              <a:spcBef>
                <a:spcPts val="0"/>
              </a:spcBef>
              <a:buFont typeface="Arial" panose="020B0604020202020204" pitchFamily="34" charset="0"/>
              <a:buNone/>
              <a:defRPr sz="3529" kern="1200" spc="0" baseline="0">
                <a:gradFill>
                  <a:gsLst>
                    <a:gs pos="0">
                      <a:schemeClr val="tx1"/>
                    </a:gs>
                    <a:gs pos="100000">
                      <a:schemeClr val="tx1"/>
                    </a:gs>
                  </a:gsLst>
                  <a:lin ang="5400000" scaled="0"/>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Arial" panose="020B0604020202020204" pitchFamily="34" charset="0"/>
              <a:buChar char="•"/>
            </a:pPr>
            <a:r>
              <a:rPr lang="en-US" sz="2800" dirty="0"/>
              <a:t>Azure Capabilities</a:t>
            </a:r>
          </a:p>
          <a:p>
            <a:pPr marL="571500" indent="-571500">
              <a:buFont typeface="Arial" panose="020B0604020202020204" pitchFamily="34" charset="0"/>
              <a:buChar char="•"/>
            </a:pPr>
            <a:r>
              <a:rPr lang="en-US" sz="2800" dirty="0"/>
              <a:t>Training Leading to Cert</a:t>
            </a:r>
          </a:p>
          <a:p>
            <a:pPr marL="571500" indent="-571500">
              <a:buFont typeface="Arial" panose="020B0604020202020204" pitchFamily="34" charset="0"/>
              <a:buChar char="•"/>
            </a:pPr>
            <a:r>
              <a:rPr lang="en-US" sz="2800" dirty="0"/>
              <a:t>Workshop Model/Flow</a:t>
            </a:r>
          </a:p>
          <a:p>
            <a:pPr marL="571500" indent="-571500">
              <a:buFont typeface="Arial" panose="020B0604020202020204" pitchFamily="34" charset="0"/>
              <a:buChar char="•"/>
            </a:pPr>
            <a:r>
              <a:rPr lang="en-US" sz="2800" dirty="0"/>
              <a:t>Specific Azure Service</a:t>
            </a:r>
          </a:p>
          <a:p>
            <a:pPr marL="571500" indent="-571500">
              <a:buFont typeface="Arial" panose="020B0604020202020204" pitchFamily="34" charset="0"/>
              <a:buChar char="•"/>
            </a:pPr>
            <a:r>
              <a:rPr lang="en-US" sz="2800" b="1" dirty="0"/>
              <a:t>Value to You personally</a:t>
            </a:r>
          </a:p>
          <a:p>
            <a:pPr marL="571500" indent="-571500">
              <a:buFont typeface="Arial" panose="020B0604020202020204" pitchFamily="34" charset="0"/>
              <a:buChar char="•"/>
            </a:pPr>
            <a:r>
              <a:rPr lang="en-US" sz="2800" b="1" dirty="0"/>
              <a:t>Value to your company</a:t>
            </a:r>
          </a:p>
          <a:p>
            <a:pPr marL="571500" indent="-571500">
              <a:buFont typeface="Arial" panose="020B0604020202020204" pitchFamily="34" charset="0"/>
              <a:buChar char="•"/>
            </a:pPr>
            <a:r>
              <a:rPr lang="en-US" sz="2800" dirty="0"/>
              <a:t>Other</a:t>
            </a:r>
          </a:p>
        </p:txBody>
      </p:sp>
      <p:sp>
        <p:nvSpPr>
          <p:cNvPr id="6" name="TextBox 5">
            <a:extLst>
              <a:ext uri="{FF2B5EF4-FFF2-40B4-BE49-F238E27FC236}">
                <a16:creationId xmlns:a16="http://schemas.microsoft.com/office/drawing/2014/main" id="{AAAA73EB-3960-4CED-B14B-6F51EDC935FB}"/>
              </a:ext>
            </a:extLst>
          </p:cNvPr>
          <p:cNvSpPr txBox="1"/>
          <p:nvPr/>
        </p:nvSpPr>
        <p:spPr>
          <a:xfrm>
            <a:off x="8142477" y="567833"/>
            <a:ext cx="2860116" cy="923330"/>
          </a:xfrm>
          <a:prstGeom prst="rect">
            <a:avLst/>
          </a:prstGeom>
          <a:noFill/>
        </p:spPr>
        <p:txBody>
          <a:bodyPr wrap="square" rtlCol="0">
            <a:spAutoFit/>
          </a:bodyPr>
          <a:lstStyle/>
          <a:p>
            <a:r>
              <a:rPr lang="en-US" dirty="0"/>
              <a:t>Please provide: </a:t>
            </a:r>
          </a:p>
          <a:p>
            <a:r>
              <a:rPr lang="en-US" dirty="0"/>
              <a:t>Contact </a:t>
            </a:r>
            <a:r>
              <a:rPr lang="en-US" dirty="0" err="1"/>
              <a:t>First+Last</a:t>
            </a:r>
            <a:r>
              <a:rPr lang="en-US" dirty="0"/>
              <a:t> Initial:</a:t>
            </a:r>
          </a:p>
          <a:p>
            <a:r>
              <a:rPr lang="en-US" dirty="0"/>
              <a:t>Company [optional]:</a:t>
            </a:r>
          </a:p>
        </p:txBody>
      </p:sp>
    </p:spTree>
    <p:extLst>
      <p:ext uri="{BB962C8B-B14F-4D97-AF65-F5344CB8AC3E}">
        <p14:creationId xmlns:p14="http://schemas.microsoft.com/office/powerpoint/2010/main" val="571538711"/>
      </p:ext>
    </p:extLst>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94D597-7AE2-499A-9760-99344D1EAF8F}"/>
              </a:ext>
            </a:extLst>
          </p:cNvPr>
          <p:cNvSpPr>
            <a:spLocks noGrp="1"/>
          </p:cNvSpPr>
          <p:nvPr>
            <p:ph type="body" sz="quarter" idx="12"/>
          </p:nvPr>
        </p:nvSpPr>
        <p:spPr>
          <a:xfrm>
            <a:off x="382856" y="3235167"/>
            <a:ext cx="11377037" cy="1700008"/>
          </a:xfrm>
        </p:spPr>
        <p:txBody>
          <a:bodyPr/>
          <a:lstStyle/>
          <a:p>
            <a:r>
              <a:rPr lang="en-US" b="1" dirty="0"/>
              <a:t>What types of project(s) do you have or hope to drive where Azure may provide a solution?</a:t>
            </a:r>
            <a:endParaRPr lang="en-US" dirty="0"/>
          </a:p>
          <a:p>
            <a:r>
              <a:rPr lang="en-US" dirty="0"/>
              <a:t>Open Discussion</a:t>
            </a:r>
          </a:p>
          <a:p>
            <a:endParaRPr lang="en-US" dirty="0"/>
          </a:p>
        </p:txBody>
      </p:sp>
      <p:sp>
        <p:nvSpPr>
          <p:cNvPr id="3" name="Title 2">
            <a:extLst>
              <a:ext uri="{FF2B5EF4-FFF2-40B4-BE49-F238E27FC236}">
                <a16:creationId xmlns:a16="http://schemas.microsoft.com/office/drawing/2014/main" id="{1E35B728-0B05-47E3-837B-0660AB4215E0}"/>
              </a:ext>
            </a:extLst>
          </p:cNvPr>
          <p:cNvSpPr>
            <a:spLocks noGrp="1"/>
          </p:cNvSpPr>
          <p:nvPr>
            <p:ph type="title"/>
          </p:nvPr>
        </p:nvSpPr>
        <p:spPr>
          <a:xfrm>
            <a:off x="382856" y="591577"/>
            <a:ext cx="9860610" cy="2329463"/>
          </a:xfrm>
        </p:spPr>
        <p:txBody>
          <a:bodyPr>
            <a:normAutofit fontScale="90000"/>
          </a:bodyPr>
          <a:lstStyle/>
          <a:p>
            <a:r>
              <a:rPr lang="en-US" dirty="0"/>
              <a:t>Feedback: </a:t>
            </a:r>
            <a:br>
              <a:rPr lang="en-US" dirty="0"/>
            </a:br>
            <a:r>
              <a:rPr lang="en-US" dirty="0"/>
              <a:t>Making the Most of the event</a:t>
            </a:r>
            <a:br>
              <a:rPr lang="en-US" dirty="0"/>
            </a:br>
            <a:r>
              <a:rPr lang="en-US" dirty="0"/>
              <a:t>Your Projects</a:t>
            </a:r>
          </a:p>
        </p:txBody>
      </p:sp>
      <p:sp>
        <p:nvSpPr>
          <p:cNvPr id="4" name="TextBox 3">
            <a:extLst>
              <a:ext uri="{FF2B5EF4-FFF2-40B4-BE49-F238E27FC236}">
                <a16:creationId xmlns:a16="http://schemas.microsoft.com/office/drawing/2014/main" id="{CBE3E920-5442-4665-8BB6-043F0D1AC9C7}"/>
              </a:ext>
            </a:extLst>
          </p:cNvPr>
          <p:cNvSpPr txBox="1"/>
          <p:nvPr/>
        </p:nvSpPr>
        <p:spPr>
          <a:xfrm>
            <a:off x="6867432" y="5249303"/>
            <a:ext cx="4458447" cy="1200329"/>
          </a:xfrm>
          <a:prstGeom prst="rect">
            <a:avLst/>
          </a:prstGeom>
          <a:noFill/>
        </p:spPr>
        <p:txBody>
          <a:bodyPr wrap="square" rtlCol="0">
            <a:spAutoFit/>
          </a:bodyPr>
          <a:lstStyle/>
          <a:p>
            <a:r>
              <a:rPr lang="en-US" dirty="0"/>
              <a:t>Project: </a:t>
            </a:r>
          </a:p>
          <a:p>
            <a:r>
              <a:rPr lang="en-US" dirty="0"/>
              <a:t>Contact </a:t>
            </a:r>
            <a:r>
              <a:rPr lang="en-US" dirty="0" err="1"/>
              <a:t>First+Last</a:t>
            </a:r>
            <a:r>
              <a:rPr lang="en-US" dirty="0"/>
              <a:t> Initial:</a:t>
            </a:r>
          </a:p>
          <a:p>
            <a:r>
              <a:rPr lang="en-US" dirty="0"/>
              <a:t>Company [optional]:</a:t>
            </a:r>
          </a:p>
          <a:p>
            <a:r>
              <a:rPr lang="en-US" dirty="0"/>
              <a:t>Can you benefit from help from Microsoft:</a:t>
            </a:r>
          </a:p>
        </p:txBody>
      </p:sp>
    </p:spTree>
    <p:extLst>
      <p:ext uri="{BB962C8B-B14F-4D97-AF65-F5344CB8AC3E}">
        <p14:creationId xmlns:p14="http://schemas.microsoft.com/office/powerpoint/2010/main" val="3084543572"/>
      </p:ext>
    </p:extLst>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CFBAD6-11BB-42F6-B567-798198A7CD0A}"/>
              </a:ext>
            </a:extLst>
          </p:cNvPr>
          <p:cNvSpPr>
            <a:spLocks noGrp="1"/>
          </p:cNvSpPr>
          <p:nvPr>
            <p:ph type="body" sz="quarter" idx="12"/>
          </p:nvPr>
        </p:nvSpPr>
        <p:spPr/>
        <p:txBody>
          <a:bodyPr/>
          <a:lstStyle/>
          <a:p>
            <a:r>
              <a:rPr lang="en-US" dirty="0"/>
              <a:t>Please email dstolts@microsoft.com</a:t>
            </a:r>
          </a:p>
        </p:txBody>
      </p:sp>
      <p:sp>
        <p:nvSpPr>
          <p:cNvPr id="3" name="Title 2">
            <a:extLst>
              <a:ext uri="{FF2B5EF4-FFF2-40B4-BE49-F238E27FC236}">
                <a16:creationId xmlns:a16="http://schemas.microsoft.com/office/drawing/2014/main" id="{AD7A04F3-7C90-490F-8307-68AEC7ED4ABB}"/>
              </a:ext>
            </a:extLst>
          </p:cNvPr>
          <p:cNvSpPr>
            <a:spLocks noGrp="1"/>
          </p:cNvSpPr>
          <p:nvPr>
            <p:ph type="title"/>
          </p:nvPr>
        </p:nvSpPr>
        <p:spPr/>
        <p:txBody>
          <a:bodyPr/>
          <a:lstStyle/>
          <a:p>
            <a:r>
              <a:rPr lang="en-US" dirty="0"/>
              <a:t>What can we do better?</a:t>
            </a:r>
          </a:p>
        </p:txBody>
      </p:sp>
    </p:spTree>
    <p:extLst>
      <p:ext uri="{BB962C8B-B14F-4D97-AF65-F5344CB8AC3E}">
        <p14:creationId xmlns:p14="http://schemas.microsoft.com/office/powerpoint/2010/main" val="309376433"/>
      </p:ext>
    </p:extLst>
  </p:cSld>
  <p:clrMapOvr>
    <a:masterClrMapping/>
  </p:clrMapOvr>
  <p:transitio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6D7261-BC9F-45A2-96C9-5373E56AEBE0}"/>
              </a:ext>
            </a:extLst>
          </p:cNvPr>
          <p:cNvSpPr>
            <a:spLocks noGrp="1"/>
          </p:cNvSpPr>
          <p:nvPr>
            <p:ph type="body" sz="quarter" idx="12"/>
          </p:nvPr>
        </p:nvSpPr>
        <p:spPr>
          <a:xfrm>
            <a:off x="360750" y="4361365"/>
            <a:ext cx="8825779" cy="1794661"/>
          </a:xfrm>
        </p:spPr>
        <p:txBody>
          <a:bodyPr/>
          <a:lstStyle/>
          <a:p>
            <a:r>
              <a:rPr lang="en-US" dirty="0"/>
              <a:t>URL: </a:t>
            </a:r>
            <a:r>
              <a:rPr lang="en-US" u="sng" dirty="0">
                <a:hlinkClick r:id="rId3"/>
              </a:rPr>
              <a:t>https://tinyurl.com/514MA18</a:t>
            </a:r>
            <a:endParaRPr lang="en-US" dirty="0"/>
          </a:p>
        </p:txBody>
      </p:sp>
      <p:sp>
        <p:nvSpPr>
          <p:cNvPr id="3" name="Title 2">
            <a:extLst>
              <a:ext uri="{FF2B5EF4-FFF2-40B4-BE49-F238E27FC236}">
                <a16:creationId xmlns:a16="http://schemas.microsoft.com/office/drawing/2014/main" id="{3A8B964F-364B-42BA-A502-494320E341AC}"/>
              </a:ext>
            </a:extLst>
          </p:cNvPr>
          <p:cNvSpPr>
            <a:spLocks noGrp="1"/>
          </p:cNvSpPr>
          <p:nvPr>
            <p:ph type="title"/>
          </p:nvPr>
        </p:nvSpPr>
        <p:spPr>
          <a:xfrm>
            <a:off x="360751" y="1059840"/>
            <a:ext cx="9860610" cy="1801436"/>
          </a:xfrm>
        </p:spPr>
        <p:txBody>
          <a:bodyPr>
            <a:normAutofit fontScale="90000"/>
          </a:bodyPr>
          <a:lstStyle/>
          <a:p>
            <a:r>
              <a:rPr lang="en-US" dirty="0"/>
              <a:t>Evaluation Form</a:t>
            </a:r>
            <a:br>
              <a:rPr lang="en-US" dirty="0"/>
            </a:br>
            <a:r>
              <a:rPr lang="en-US" dirty="0"/>
              <a:t>Super Important. Please invest another 2 minutes now to fill out the event survey.</a:t>
            </a:r>
          </a:p>
        </p:txBody>
      </p:sp>
    </p:spTree>
    <p:extLst>
      <p:ext uri="{BB962C8B-B14F-4D97-AF65-F5344CB8AC3E}">
        <p14:creationId xmlns:p14="http://schemas.microsoft.com/office/powerpoint/2010/main" val="332074594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AAF88D8-32BE-41A9-AD16-EF1F93ADD441}"/>
              </a:ext>
            </a:extLst>
          </p:cNvPr>
          <p:cNvSpPr>
            <a:spLocks noGrp="1"/>
          </p:cNvSpPr>
          <p:nvPr>
            <p:ph type="body" sz="quarter" idx="12"/>
          </p:nvPr>
        </p:nvSpPr>
        <p:spPr>
          <a:xfrm>
            <a:off x="271102" y="1945758"/>
            <a:ext cx="11371547" cy="3561907"/>
          </a:xfrm>
        </p:spPr>
        <p:txBody>
          <a:bodyPr/>
          <a:lstStyle/>
          <a:p>
            <a:r>
              <a:rPr lang="en-US" dirty="0"/>
              <a:t>50% off for next 30 days</a:t>
            </a:r>
          </a:p>
          <a:p>
            <a:endParaRPr lang="en-US" dirty="0"/>
          </a:p>
          <a:p>
            <a:r>
              <a:rPr lang="en-US" dirty="0"/>
              <a:t>Please take the exam within the voucher activation window.  </a:t>
            </a:r>
          </a:p>
          <a:p>
            <a:r>
              <a:rPr lang="en-US" dirty="0"/>
              <a:t>The voucher is tied directly to you and will be emailed directly to you right after the event.</a:t>
            </a:r>
          </a:p>
        </p:txBody>
      </p:sp>
      <p:sp>
        <p:nvSpPr>
          <p:cNvPr id="4" name="Title 3">
            <a:extLst>
              <a:ext uri="{FF2B5EF4-FFF2-40B4-BE49-F238E27FC236}">
                <a16:creationId xmlns:a16="http://schemas.microsoft.com/office/drawing/2014/main" id="{BBC3F4A2-099C-428A-80A0-1B6A5FD15734}"/>
              </a:ext>
            </a:extLst>
          </p:cNvPr>
          <p:cNvSpPr>
            <a:spLocks noGrp="1"/>
          </p:cNvSpPr>
          <p:nvPr>
            <p:ph type="title"/>
          </p:nvPr>
        </p:nvSpPr>
        <p:spPr/>
        <p:txBody>
          <a:bodyPr>
            <a:normAutofit/>
          </a:bodyPr>
          <a:lstStyle/>
          <a:p>
            <a:r>
              <a:rPr lang="en-US" dirty="0"/>
              <a:t>We have exam vouchers!!!</a:t>
            </a:r>
          </a:p>
        </p:txBody>
      </p:sp>
    </p:spTree>
    <p:extLst>
      <p:ext uri="{BB962C8B-B14F-4D97-AF65-F5344CB8AC3E}">
        <p14:creationId xmlns:p14="http://schemas.microsoft.com/office/powerpoint/2010/main" val="35098841"/>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FAB9F4-2610-4B82-A3C8-49AB51E6A56D}"/>
              </a:ext>
            </a:extLst>
          </p:cNvPr>
          <p:cNvSpPr>
            <a:spLocks noGrp="1"/>
          </p:cNvSpPr>
          <p:nvPr>
            <p:ph type="body" sz="quarter" idx="12"/>
          </p:nvPr>
        </p:nvSpPr>
        <p:spPr>
          <a:xfrm>
            <a:off x="271103" y="1975104"/>
            <a:ext cx="9649074" cy="3532561"/>
          </a:xfrm>
        </p:spPr>
        <p:txBody>
          <a:bodyPr/>
          <a:lstStyle/>
          <a:p>
            <a:pPr lvl="0"/>
            <a:r>
              <a:rPr lang="en-US" sz="3600" b="1" dirty="0"/>
              <a:t>Free Test Prep Voucher: </a:t>
            </a:r>
            <a:endParaRPr lang="en-US" sz="3600" dirty="0"/>
          </a:p>
          <a:p>
            <a:pPr lvl="1"/>
            <a:r>
              <a:rPr lang="en-US" dirty="0"/>
              <a:t>We are offering a test prep voucher to every attendee on a request basis only. Attendees will have to email </a:t>
            </a:r>
            <a:r>
              <a:rPr lang="en-US" u="sng" dirty="0">
                <a:hlinkClick r:id="rId2"/>
              </a:rPr>
              <a:t>skillupmsft@microsoft.com</a:t>
            </a:r>
            <a:r>
              <a:rPr lang="en-US" dirty="0"/>
              <a:t> to receive their code after the event. They will receive a note about this in their Thank You email but please make sure this is something you promote at this event. </a:t>
            </a:r>
            <a:r>
              <a:rPr lang="en-US" b="1" dirty="0"/>
              <a:t>Please note</a:t>
            </a:r>
            <a:r>
              <a:rPr lang="en-US" dirty="0"/>
              <a:t>: There is a limited number of vouchers available. They are distributed on a first-come, first-served basis until all our vouchers have been requested.</a:t>
            </a:r>
          </a:p>
          <a:p>
            <a:endParaRPr lang="en-US" dirty="0"/>
          </a:p>
        </p:txBody>
      </p:sp>
      <p:sp>
        <p:nvSpPr>
          <p:cNvPr id="3" name="Title 2">
            <a:extLst>
              <a:ext uri="{FF2B5EF4-FFF2-40B4-BE49-F238E27FC236}">
                <a16:creationId xmlns:a16="http://schemas.microsoft.com/office/drawing/2014/main" id="{6778E768-A720-4D87-9A55-DCD602E70F81}"/>
              </a:ext>
            </a:extLst>
          </p:cNvPr>
          <p:cNvSpPr>
            <a:spLocks noGrp="1"/>
          </p:cNvSpPr>
          <p:nvPr>
            <p:ph type="title"/>
          </p:nvPr>
        </p:nvSpPr>
        <p:spPr/>
        <p:txBody>
          <a:bodyPr/>
          <a:lstStyle/>
          <a:p>
            <a:r>
              <a:rPr lang="en-US" dirty="0"/>
              <a:t>We have free practice exams</a:t>
            </a:r>
          </a:p>
        </p:txBody>
      </p:sp>
    </p:spTree>
    <p:extLst>
      <p:ext uri="{BB962C8B-B14F-4D97-AF65-F5344CB8AC3E}">
        <p14:creationId xmlns:p14="http://schemas.microsoft.com/office/powerpoint/2010/main" val="2259089299"/>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8852-72A0-4110-8702-D7608E03DEEF}"/>
              </a:ext>
            </a:extLst>
          </p:cNvPr>
          <p:cNvSpPr>
            <a:spLocks noGrp="1"/>
          </p:cNvSpPr>
          <p:nvPr>
            <p:ph type="title"/>
          </p:nvPr>
        </p:nvSpPr>
        <p:spPr>
          <a:xfrm>
            <a:off x="187571" y="-3"/>
            <a:ext cx="11769968" cy="1021218"/>
          </a:xfrm>
        </p:spPr>
        <p:txBody>
          <a:bodyPr/>
          <a:lstStyle/>
          <a:p>
            <a:r>
              <a:rPr lang="en-US" sz="4000" dirty="0"/>
              <a:t>Program Roadmap - </a:t>
            </a:r>
            <a:r>
              <a:rPr lang="en-US" sz="2400" dirty="0"/>
              <a:t>So Far…Futures coming later </a:t>
            </a:r>
          </a:p>
        </p:txBody>
      </p:sp>
      <p:sp>
        <p:nvSpPr>
          <p:cNvPr id="5" name="Text Placeholder 4">
            <a:extLst>
              <a:ext uri="{FF2B5EF4-FFF2-40B4-BE49-F238E27FC236}">
                <a16:creationId xmlns:a16="http://schemas.microsoft.com/office/drawing/2014/main" id="{B758977E-FD52-4501-8A0F-7E719084ABDA}"/>
              </a:ext>
            </a:extLst>
          </p:cNvPr>
          <p:cNvSpPr>
            <a:spLocks noGrp="1"/>
          </p:cNvSpPr>
          <p:nvPr>
            <p:ph type="body" idx="1"/>
          </p:nvPr>
        </p:nvSpPr>
        <p:spPr>
          <a:xfrm>
            <a:off x="348338" y="1116419"/>
            <a:ext cx="11433116" cy="5190718"/>
          </a:xfrm>
        </p:spPr>
        <p:txBody>
          <a:bodyPr/>
          <a:lstStyle/>
          <a:p>
            <a:r>
              <a:rPr lang="en-US" dirty="0"/>
              <a:t>Certification Training (85% Pass Rate)</a:t>
            </a:r>
          </a:p>
          <a:p>
            <a:pPr lvl="1"/>
            <a:r>
              <a:rPr lang="en-US" dirty="0"/>
              <a:t>70-533 Implementing Azure Solutions</a:t>
            </a:r>
          </a:p>
          <a:p>
            <a:pPr lvl="1"/>
            <a:r>
              <a:rPr lang="en-US" dirty="0"/>
              <a:t>70-535 Architecting Azure Solutions</a:t>
            </a:r>
          </a:p>
          <a:p>
            <a:pPr lvl="1"/>
            <a:r>
              <a:rPr lang="en-US" dirty="0"/>
              <a:t>70-475 Big Data</a:t>
            </a:r>
          </a:p>
          <a:p>
            <a:pPr lvl="1"/>
            <a:r>
              <a:rPr lang="en-US" dirty="0"/>
              <a:t>70-774 Machine Learning</a:t>
            </a:r>
          </a:p>
          <a:p>
            <a:pPr lvl="1"/>
            <a:r>
              <a:rPr lang="en-US" dirty="0"/>
              <a:t>70-777 Cosmos DB</a:t>
            </a:r>
          </a:p>
          <a:p>
            <a:pPr lvl="1"/>
            <a:r>
              <a:rPr lang="en-US" dirty="0"/>
              <a:t>Linux on Azure (with Linux Foundation) Kicks off June 2018</a:t>
            </a:r>
          </a:p>
          <a:p>
            <a:r>
              <a:rPr lang="en-US" dirty="0"/>
              <a:t>Pilot Deep Dives</a:t>
            </a:r>
          </a:p>
          <a:p>
            <a:pPr lvl="1"/>
            <a:r>
              <a:rPr lang="en-US" dirty="0"/>
              <a:t>DevOps</a:t>
            </a:r>
          </a:p>
          <a:p>
            <a:pPr lvl="1"/>
            <a:r>
              <a:rPr lang="en-US" dirty="0"/>
              <a:t>Many Projects, many customers</a:t>
            </a:r>
          </a:p>
          <a:p>
            <a:endParaRPr lang="en-US" dirty="0"/>
          </a:p>
        </p:txBody>
      </p:sp>
      <p:sp>
        <p:nvSpPr>
          <p:cNvPr id="7" name="Text Placeholder 6">
            <a:extLst>
              <a:ext uri="{FF2B5EF4-FFF2-40B4-BE49-F238E27FC236}">
                <a16:creationId xmlns:a16="http://schemas.microsoft.com/office/drawing/2014/main" id="{306EF029-6EBC-4474-AB84-B264F3D13AD6}"/>
              </a:ext>
            </a:extLst>
          </p:cNvPr>
          <p:cNvSpPr>
            <a:spLocks noGrp="1"/>
          </p:cNvSpPr>
          <p:nvPr>
            <p:ph type="body" sz="quarter" idx="10"/>
          </p:nvPr>
        </p:nvSpPr>
        <p:spPr/>
        <p:txBody>
          <a:bodyPr/>
          <a:lstStyle/>
          <a:p>
            <a:r>
              <a:rPr lang="en-US" altLang="en-US" sz="2400" dirty="0">
                <a:latin typeface="Calibri Light" panose="020F0302020204030204" pitchFamily="34" charset="0"/>
                <a:ea typeface="Calibri" panose="020F0502020204030204" pitchFamily="34" charset="0"/>
                <a:cs typeface="Calibri Light" panose="020F0302020204030204" pitchFamily="34" charset="0"/>
              </a:rPr>
              <a:t>Program Home:  </a:t>
            </a:r>
            <a:r>
              <a:rPr lang="en-US" altLang="en-US" sz="2400" dirty="0">
                <a:latin typeface="Calibri Light" panose="020F0302020204030204" pitchFamily="34" charset="0"/>
                <a:ea typeface="Calibri" panose="020F0502020204030204" pitchFamily="34" charset="0"/>
                <a:cs typeface="Calibri Light" panose="020F0302020204030204" pitchFamily="34" charset="0"/>
                <a:hlinkClick r:id="rId2"/>
              </a:rPr>
              <a:t>https://aka.ms/certup</a:t>
            </a:r>
            <a:endParaRPr lang="en-US" sz="2400" dirty="0"/>
          </a:p>
        </p:txBody>
      </p:sp>
    </p:spTree>
    <p:extLst>
      <p:ext uri="{BB962C8B-B14F-4D97-AF65-F5344CB8AC3E}">
        <p14:creationId xmlns:p14="http://schemas.microsoft.com/office/powerpoint/2010/main" val="11613590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23051|recordLength=186584|start=0|end=23051|audioFormat={00001610-0000-0010-8000-00AA00389B71}|audioRate=44100|muted=false|volume=0.8|fadeIn=0|fadeOut=0|videoFormat={34363248-0000-0010-8000-00AA00389B71}|videoRate=15|videoWidth=256|videoHeight=256"/>
</p:tagLst>
</file>

<file path=ppt/tags/tag2.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23051|recordLength=186584|start=0|end=23051|audioFormat={00001610-0000-0010-8000-00AA00389B71}|audioRate=44100|muted=false|volume=0.8|fadeIn=0|fadeOut=0|videoFormat={34363248-0000-0010-8000-00AA00389B71}|videoRate=15|videoWidth=256|videoHeight=256"/>
</p:tagLst>
</file>

<file path=ppt/theme/theme1.xml><?xml version="1.0" encoding="utf-8"?>
<a:theme xmlns:a="http://schemas.openxmlformats.org/drawingml/2006/main" name="GuruSkill">
  <a:themeElements>
    <a:clrScheme name="Custom 1">
      <a:dk1>
        <a:srgbClr val="000000"/>
      </a:dk1>
      <a:lt1>
        <a:srgbClr val="FFFFFF"/>
      </a:lt1>
      <a:dk2>
        <a:srgbClr val="000099"/>
      </a:dk2>
      <a:lt2>
        <a:srgbClr val="C0C0C0"/>
      </a:lt2>
      <a:accent1>
        <a:srgbClr val="FFFFFF"/>
      </a:accent1>
      <a:accent2>
        <a:srgbClr val="8DACD0"/>
      </a:accent2>
      <a:accent3>
        <a:srgbClr val="FFFFFF"/>
      </a:accent3>
      <a:accent4>
        <a:srgbClr val="000000"/>
      </a:accent4>
      <a:accent5>
        <a:srgbClr val="FF9900"/>
      </a:accent5>
      <a:accent6>
        <a:srgbClr val="0000FE"/>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6932</Words>
  <Application>Microsoft Office PowerPoint</Application>
  <PresentationFormat>Widescreen</PresentationFormat>
  <Paragraphs>1072</Paragraphs>
  <Slides>65</Slides>
  <Notes>50</Notes>
  <HiddenSlides>1</HiddenSlides>
  <MMClips>2</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65</vt:i4>
      </vt:variant>
    </vt:vector>
  </HeadingPairs>
  <TitlesOfParts>
    <vt:vector size="86" baseType="lpstr">
      <vt:lpstr>Mangal</vt:lpstr>
      <vt:lpstr>Arial</vt:lpstr>
      <vt:lpstr>Segoe UI Symbol</vt:lpstr>
      <vt:lpstr>Symbol</vt:lpstr>
      <vt:lpstr>Segoe Semibold</vt:lpstr>
      <vt:lpstr>Times New Roman</vt:lpstr>
      <vt:lpstr>Verdana</vt:lpstr>
      <vt:lpstr>Segoe UI Semibold</vt:lpstr>
      <vt:lpstr>Calibri</vt:lpstr>
      <vt:lpstr>Segoe Light</vt:lpstr>
      <vt:lpstr>Consolas</vt:lpstr>
      <vt:lpstr>MS PGothic</vt:lpstr>
      <vt:lpstr>Courier New</vt:lpstr>
      <vt:lpstr>Calibri Light</vt:lpstr>
      <vt:lpstr>Segoe UI Semilight</vt:lpstr>
      <vt:lpstr>Wingdings</vt:lpstr>
      <vt:lpstr>Segoe UI Light</vt:lpstr>
      <vt:lpstr>Segoe UI</vt:lpstr>
      <vt:lpstr>GuruSkill</vt:lpstr>
      <vt:lpstr>NG_MOC_Core_ModuleNew2</vt:lpstr>
      <vt:lpstr>Office Theme</vt:lpstr>
      <vt:lpstr>Exam 70-535 Architecting Microsoft Azure Solutions Data &amp; Cloud Skill Up Workshop - Azure Fundamentals </vt:lpstr>
      <vt:lpstr>Agenda and Logistics 70-535 Architecting Azure Solutions</vt:lpstr>
      <vt:lpstr>Show of Hands…</vt:lpstr>
      <vt:lpstr>Make the most of the event…</vt:lpstr>
      <vt:lpstr>Attendee Challenge – What Azure challenges should we tackle? What Challenges Are You Facing? What ideas do you have for projects?</vt:lpstr>
      <vt:lpstr>Making it REAL!!!</vt:lpstr>
      <vt:lpstr>We have exam vouchers!!!</vt:lpstr>
      <vt:lpstr>We have free practice exams</vt:lpstr>
      <vt:lpstr>Program Roadmap - So Far…Futures coming later </vt:lpstr>
      <vt:lpstr>Getting Started Labs https://docs.microsoft.com/en-us/azure/#get-started </vt:lpstr>
      <vt:lpstr>Labs </vt:lpstr>
      <vt:lpstr>Make the most of the event…</vt:lpstr>
      <vt:lpstr>Voting: Show of Hands</vt:lpstr>
      <vt:lpstr>Voting: Show of Hands</vt:lpstr>
      <vt:lpstr>Voting: Show of Hands</vt:lpstr>
      <vt:lpstr>Buckle Up!!! </vt:lpstr>
      <vt:lpstr>Following slides are NOT for the morning.  They are Making it real</vt:lpstr>
      <vt:lpstr>Good Afternoon!!!! Pause for program identification</vt:lpstr>
      <vt:lpstr>Program Roadmap</vt:lpstr>
      <vt:lpstr>Parking Lot  Speaker Panel</vt:lpstr>
      <vt:lpstr>AWS to Azure Services Comparison</vt:lpstr>
      <vt:lpstr>Azure Capacity Planning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Site Recovery</vt:lpstr>
      <vt:lpstr>Azure Site Recovery support matrix *</vt:lpstr>
      <vt:lpstr>Azure BC/DR Capabilities &amp; Use Cases</vt:lpstr>
      <vt:lpstr>Disaster Recovery Capabilities &amp; Use Cases</vt:lpstr>
      <vt:lpstr>PowerPoint Presentation</vt:lpstr>
      <vt:lpstr>PowerPoint Presentation</vt:lpstr>
      <vt:lpstr>PowerPoint Presentation</vt:lpstr>
      <vt:lpstr>Azure Backup Key Workloads</vt:lpstr>
      <vt:lpstr>How It Works: Azure Backup Server </vt:lpstr>
      <vt:lpstr>PowerPoint Presentation</vt:lpstr>
      <vt:lpstr>Backup Schedule &amp; Retention Policy</vt:lpstr>
      <vt:lpstr>Cancelling Schedule and Removing Backups</vt:lpstr>
      <vt:lpstr>Microsoft Azure Backup Server v2</vt:lpstr>
      <vt:lpstr>Documentation / More Info…</vt:lpstr>
      <vt:lpstr>StorSimple Supported workloads</vt:lpstr>
      <vt:lpstr>EXAM TIP!</vt:lpstr>
      <vt:lpstr>Azure Backup Key Workloads</vt:lpstr>
      <vt:lpstr>How It Works: Azure Backup Server </vt:lpstr>
      <vt:lpstr>PowerPoint Presentation</vt:lpstr>
      <vt:lpstr>Backup Schedule &amp; Retention Policy</vt:lpstr>
      <vt:lpstr>Cancelling Schedule and Removing Backups</vt:lpstr>
      <vt:lpstr>PowerPoint Presentation</vt:lpstr>
      <vt:lpstr>Azure Site Recovery support matrix *</vt:lpstr>
      <vt:lpstr>Azure BC/DR Capabilities &amp; Use Cases</vt:lpstr>
      <vt:lpstr>Disaster Recovery Capabilities &amp; Use Cases</vt:lpstr>
      <vt:lpstr>PowerPoint Presentation</vt:lpstr>
      <vt:lpstr>PowerPoint Presentation</vt:lpstr>
      <vt:lpstr>Post Event Wrap/Up</vt:lpstr>
      <vt:lpstr>Time For Feedback!</vt:lpstr>
      <vt:lpstr>Show of Hands</vt:lpstr>
      <vt:lpstr>Show of Hands</vt:lpstr>
      <vt:lpstr>Do you want more free training for you, your friends and peers?</vt:lpstr>
      <vt:lpstr>Live Feedback: In your own words: What did you think of …</vt:lpstr>
      <vt:lpstr>Feedback:  Making the Most of the event Your Projects</vt:lpstr>
      <vt:lpstr>What can we do better?</vt:lpstr>
      <vt:lpstr>Evaluation Form Super Important. Please invest another 2 minutes now to fill out the event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2018-05-22T12:25:37Z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